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318" r:id="rId8"/>
    <p:sldId id="321" r:id="rId9"/>
    <p:sldId id="322" r:id="rId10"/>
    <p:sldId id="259" r:id="rId11"/>
    <p:sldId id="315" r:id="rId12"/>
    <p:sldId id="313" r:id="rId13"/>
    <p:sldId id="316" r:id="rId14"/>
    <p:sldId id="311" r:id="rId15"/>
    <p:sldId id="299" r:id="rId16"/>
    <p:sldId id="291" r:id="rId17"/>
    <p:sldId id="260" r:id="rId18"/>
    <p:sldId id="325" r:id="rId19"/>
    <p:sldId id="294" r:id="rId20"/>
    <p:sldId id="312" r:id="rId21"/>
    <p:sldId id="289" r:id="rId22"/>
    <p:sldId id="326" r:id="rId23"/>
    <p:sldId id="327" r:id="rId24"/>
    <p:sldId id="328" r:id="rId25"/>
    <p:sldId id="329" r:id="rId26"/>
    <p:sldId id="330" r:id="rId27"/>
    <p:sldId id="300" r:id="rId28"/>
    <p:sldId id="320" r:id="rId29"/>
    <p:sldId id="301" r:id="rId30"/>
    <p:sldId id="323" r:id="rId31"/>
    <p:sldId id="307" r:id="rId32"/>
    <p:sldId id="310" r:id="rId33"/>
    <p:sldId id="309" r:id="rId34"/>
    <p:sldId id="304" r:id="rId35"/>
    <p:sldId id="305" r:id="rId36"/>
    <p:sldId id="308" r:id="rId37"/>
    <p:sldId id="262" r:id="rId38"/>
    <p:sldId id="290" r:id="rId39"/>
    <p:sldId id="263" r:id="rId40"/>
    <p:sldId id="295" r:id="rId41"/>
    <p:sldId id="324" r:id="rId42"/>
    <p:sldId id="296" r:id="rId43"/>
    <p:sldId id="268" r:id="rId44"/>
  </p:sldIdLst>
  <p:sldSz cx="18288000" cy="10287000"/>
  <p:notesSz cx="6797675" cy="9928225"/>
  <p:embeddedFontLst>
    <p:embeddedFont>
      <p:font typeface="Abadi" panose="020B0604020104020204" pitchFamily="34" charset="0"/>
      <p:regular r:id="rId45"/>
    </p:embeddedFont>
    <p:embeddedFont>
      <p:font typeface="Abril Fatface" panose="02000503000000020003" pitchFamily="2" charset="0"/>
      <p:regular r:id="rId46"/>
    </p:embeddedFont>
    <p:embeddedFont>
      <p:font typeface="Aharoni" panose="02010803020104030203" pitchFamily="2" charset="-79"/>
      <p:bold r:id="rId47"/>
    </p:embeddedFont>
    <p:embeddedFont>
      <p:font typeface="Angsana New" panose="02020603050405020304" pitchFamily="18" charset="-34"/>
      <p:regular r:id="rId48"/>
      <p:bold r:id="rId49"/>
      <p:italic r:id="rId50"/>
      <p:boldItalic r:id="rId51"/>
    </p:embeddedFont>
    <p:embeddedFont>
      <p:font typeface="Aptos Narrow" panose="020B0004020202020204" pitchFamily="34" charset="0"/>
      <p:regular r:id="rId52"/>
      <p:bold r:id="rId53"/>
      <p:italic r:id="rId54"/>
      <p:boldItalic r:id="rId55"/>
    </p:embeddedFont>
    <p:embeddedFont>
      <p:font typeface="Archivo Black" panose="020B0604020202020204" charset="0"/>
      <p:regular r:id="rId56"/>
    </p:embeddedFont>
    <p:embeddedFont>
      <p:font typeface="Arial Narrow" panose="020B0606020202030204" pitchFamily="34" charset="0"/>
      <p:regular r:id="rId57"/>
      <p:bold r:id="rId58"/>
      <p:italic r:id="rId59"/>
      <p:boldItalic r:id="rId60"/>
    </p:embeddedFont>
    <p:embeddedFont>
      <p:font typeface="Bahnschrift" panose="020B0502040204020203" pitchFamily="34" charset="0"/>
      <p:regular r:id="rId61"/>
      <p:bold r:id="rId62"/>
    </p:embeddedFont>
    <p:embeddedFont>
      <p:font typeface="Britannic Bold" panose="020B0903060703020204" pitchFamily="34" charset="0"/>
      <p:regular r:id="rId63"/>
    </p:embeddedFont>
    <p:embeddedFont>
      <p:font typeface="Century Gothic" panose="020B0502020202020204" pitchFamily="34" charset="0"/>
      <p:regular r:id="rId64"/>
      <p:bold r:id="rId65"/>
      <p:italic r:id="rId66"/>
      <p:boldItalic r:id="rId67"/>
    </p:embeddedFont>
    <p:embeddedFont>
      <p:font typeface="Franklin Gothic Heavy" panose="020B0903020102020204" pitchFamily="34" charset="0"/>
      <p:regular r:id="rId68"/>
      <p:italic r:id="rId69"/>
    </p:embeddedFont>
    <p:embeddedFont>
      <p:font typeface="Gagalin" panose="020B0604020202020204" charset="0"/>
      <p:regular r:id="rId70"/>
    </p:embeddedFont>
    <p:embeddedFont>
      <p:font typeface="Garamond" panose="02020404030301010803" pitchFamily="18" charset="0"/>
      <p:regular r:id="rId71"/>
      <p:bold r:id="rId72"/>
      <p:italic r:id="rId73"/>
    </p:embeddedFont>
    <p:embeddedFont>
      <p:font typeface="Merriweather Bold" panose="020B0604020202020204" charset="0"/>
      <p:regular r:id="rId74"/>
    </p:embeddedFont>
    <p:embeddedFont>
      <p:font typeface="Pathway Gothic One" panose="020B0604020202020204" charset="0"/>
      <p:regular r:id="rId75"/>
    </p:embeddedFont>
    <p:embeddedFont>
      <p:font typeface="Skeena" pitchFamily="2" charset="0"/>
      <p:regular r:id="rId76"/>
      <p:bold r:id="rId77"/>
      <p:italic r:id="rId78"/>
      <p:boldItalic r:id="rId7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CC33"/>
    <a:srgbClr val="008000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Estilo medio 4 - Énfasis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F5AB1C69-6EDB-4FF4-983F-18BD219EF322}" styleName="Estilo medio 2 - Énfasis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Estilo medio 2 - Énfasis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Estilo medio 2 - Énfasis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61" autoAdjust="0"/>
    <p:restoredTop sz="94622" autoAdjust="0"/>
  </p:normalViewPr>
  <p:slideViewPr>
    <p:cSldViewPr>
      <p:cViewPr varScale="1">
        <p:scale>
          <a:sx n="54" d="100"/>
          <a:sy n="54" d="100"/>
        </p:scale>
        <p:origin x="210" y="4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font" Target="fonts/font3.fntdata"/><Relationship Id="rId63" Type="http://schemas.openxmlformats.org/officeDocument/2006/relationships/font" Target="fonts/font19.fntdata"/><Relationship Id="rId68" Type="http://schemas.openxmlformats.org/officeDocument/2006/relationships/font" Target="fonts/font24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font" Target="fonts/font9.fntdata"/><Relationship Id="rId58" Type="http://schemas.openxmlformats.org/officeDocument/2006/relationships/font" Target="fonts/font14.fntdata"/><Relationship Id="rId74" Type="http://schemas.openxmlformats.org/officeDocument/2006/relationships/font" Target="fonts/font30.fntdata"/><Relationship Id="rId79" Type="http://schemas.openxmlformats.org/officeDocument/2006/relationships/font" Target="fonts/font35.fntdata"/><Relationship Id="rId5" Type="http://schemas.openxmlformats.org/officeDocument/2006/relationships/slide" Target="slides/slide1.xml"/><Relationship Id="rId61" Type="http://schemas.openxmlformats.org/officeDocument/2006/relationships/font" Target="fonts/font17.fntdata"/><Relationship Id="rId82" Type="http://schemas.openxmlformats.org/officeDocument/2006/relationships/theme" Target="theme/theme1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font" Target="fonts/font4.fntdata"/><Relationship Id="rId56" Type="http://schemas.openxmlformats.org/officeDocument/2006/relationships/font" Target="fonts/font12.fntdata"/><Relationship Id="rId64" Type="http://schemas.openxmlformats.org/officeDocument/2006/relationships/font" Target="fonts/font20.fntdata"/><Relationship Id="rId69" Type="http://schemas.openxmlformats.org/officeDocument/2006/relationships/font" Target="fonts/font25.fntdata"/><Relationship Id="rId77" Type="http://schemas.openxmlformats.org/officeDocument/2006/relationships/font" Target="fonts/font33.fntdata"/><Relationship Id="rId8" Type="http://schemas.openxmlformats.org/officeDocument/2006/relationships/slide" Target="slides/slide4.xml"/><Relationship Id="rId51" Type="http://schemas.openxmlformats.org/officeDocument/2006/relationships/font" Target="fonts/font7.fntdata"/><Relationship Id="rId72" Type="http://schemas.openxmlformats.org/officeDocument/2006/relationships/font" Target="fonts/font28.fntdata"/><Relationship Id="rId80" Type="http://schemas.openxmlformats.org/officeDocument/2006/relationships/presProps" Target="presProps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font" Target="fonts/font2.fntdata"/><Relationship Id="rId59" Type="http://schemas.openxmlformats.org/officeDocument/2006/relationships/font" Target="fonts/font15.fntdata"/><Relationship Id="rId67" Type="http://schemas.openxmlformats.org/officeDocument/2006/relationships/font" Target="fonts/font23.fntdata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font" Target="fonts/font10.fntdata"/><Relationship Id="rId62" Type="http://schemas.openxmlformats.org/officeDocument/2006/relationships/font" Target="fonts/font18.fntdata"/><Relationship Id="rId70" Type="http://schemas.openxmlformats.org/officeDocument/2006/relationships/font" Target="fonts/font26.fntdata"/><Relationship Id="rId75" Type="http://schemas.openxmlformats.org/officeDocument/2006/relationships/font" Target="fonts/font31.fntdata"/><Relationship Id="rId83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font" Target="fonts/font5.fntdata"/><Relationship Id="rId57" Type="http://schemas.openxmlformats.org/officeDocument/2006/relationships/font" Target="fonts/font13.fntdata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font" Target="fonts/font8.fntdata"/><Relationship Id="rId60" Type="http://schemas.openxmlformats.org/officeDocument/2006/relationships/font" Target="fonts/font16.fntdata"/><Relationship Id="rId65" Type="http://schemas.openxmlformats.org/officeDocument/2006/relationships/font" Target="fonts/font21.fntdata"/><Relationship Id="rId73" Type="http://schemas.openxmlformats.org/officeDocument/2006/relationships/font" Target="fonts/font29.fntdata"/><Relationship Id="rId78" Type="http://schemas.openxmlformats.org/officeDocument/2006/relationships/font" Target="fonts/font34.fntdata"/><Relationship Id="rId81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font" Target="fonts/font6.fntdata"/><Relationship Id="rId55" Type="http://schemas.openxmlformats.org/officeDocument/2006/relationships/font" Target="fonts/font11.fntdata"/><Relationship Id="rId76" Type="http://schemas.openxmlformats.org/officeDocument/2006/relationships/font" Target="fonts/font32.fntdata"/><Relationship Id="rId7" Type="http://schemas.openxmlformats.org/officeDocument/2006/relationships/slide" Target="slides/slide3.xml"/><Relationship Id="rId71" Type="http://schemas.openxmlformats.org/officeDocument/2006/relationships/font" Target="fonts/font27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font" Target="fonts/font1.fntdata"/><Relationship Id="rId66" Type="http://schemas.openxmlformats.org/officeDocument/2006/relationships/font" Target="fonts/font22.fntdata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s-E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1-F0AF-408E-AB75-B6EACF31F5A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3-F0AF-408E-AB75-B6EACF31F5A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5-F0AF-408E-AB75-B6EACF31F5AB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7-F0AF-408E-AB75-B6EACF31F5AB}"/>
              </c:ext>
            </c:extLst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9-F0AF-408E-AB75-B6EACF31F5AB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B-F0AF-408E-AB75-B6EACF31F5AB}"/>
              </c:ext>
            </c:extLst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D-F0AF-408E-AB75-B6EACF31F5AB}"/>
              </c:ext>
            </c:extLst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0F-F0AF-408E-AB75-B6EACF31F5AB}"/>
              </c:ext>
            </c:extLst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1-F0AF-408E-AB75-B6EACF31F5AB}"/>
              </c:ext>
            </c:extLst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>
                <a:noFill/>
              </a:ln>
              <a:effectLst>
                <a:outerShdw blurRad="317500" algn="ctr" rotWithShape="0">
                  <a:prstClr val="black">
                    <a:alpha val="25000"/>
                  </a:prstClr>
                </a:outerShdw>
              </a:effectLst>
            </c:spPr>
            <c:extLst>
              <c:ext xmlns:c16="http://schemas.microsoft.com/office/drawing/2014/chart" uri="{C3380CC4-5D6E-409C-BE32-E72D297353CC}">
                <c16:uniqueId val="{00000013-F0AF-408E-AB75-B6EACF31F5AB}"/>
              </c:ext>
            </c:extLst>
          </c:dPt>
          <c:dLbls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0AF-408E-AB75-B6EACF31F5AB}"/>
                </c:ext>
              </c:extLst>
            </c:dLbl>
            <c:dLbl>
              <c:idx val="2"/>
              <c:layout>
                <c:manualLayout>
                  <c:x val="-1.0235454943132006E-2"/>
                  <c:y val="-1.396803062247021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0AF-408E-AB75-B6EACF31F5AB}"/>
                </c:ext>
              </c:extLst>
            </c:dLbl>
            <c:dLbl>
              <c:idx val="3"/>
              <c:layout>
                <c:manualLayout>
                  <c:x val="3.8651574803148588E-3"/>
                  <c:y val="5.5957133478824007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0AF-408E-AB75-B6EACF31F5AB}"/>
                </c:ext>
              </c:extLst>
            </c:dLbl>
            <c:dLbl>
              <c:idx val="4"/>
              <c:layout>
                <c:manualLayout>
                  <c:x val="-3.9732064741907262E-2"/>
                  <c:y val="0.10104273460757246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F0AF-408E-AB75-B6EACF31F5AB}"/>
                </c:ext>
              </c:extLst>
            </c:dLbl>
            <c:dLbl>
              <c:idx val="5"/>
              <c:layout>
                <c:manualLayout>
                  <c:x val="-0.15937357830271215"/>
                  <c:y val="-8.5220353574743085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B-F0AF-408E-AB75-B6EACF31F5AB}"/>
                </c:ext>
              </c:extLst>
            </c:dLbl>
            <c:dLbl>
              <c:idx val="6"/>
              <c:layout>
                <c:manualLayout>
                  <c:x val="7.0782589676290461E-2"/>
                  <c:y val="-7.328394673158976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0AF-408E-AB75-B6EACF31F5AB}"/>
                </c:ext>
              </c:extLst>
            </c:dLbl>
            <c:dLbl>
              <c:idx val="7"/>
              <c:layout>
                <c:manualLayout>
                  <c:x val="6.8896872265966747E-2"/>
                  <c:y val="-6.1792806157202444E-2"/>
                </c:manualLayout>
              </c:layout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0AF-408E-AB75-B6EACF31F5AB}"/>
                </c:ext>
              </c:extLst>
            </c:dLbl>
            <c:spPr>
              <a:solidFill>
                <a:prstClr val="white">
                  <a:alpha val="75000"/>
                </a:prstClr>
              </a:solidFill>
              <a:ln w="9525"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6576" tIns="18288" rIns="36576" bIns="18288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s-ES"/>
              </a:p>
            </c:txPr>
            <c:dLblPos val="inEnd"/>
            <c:showLegendKey val="0"/>
            <c:showVal val="0"/>
            <c:showCatName val="1"/>
            <c:showSerName val="0"/>
            <c:showPercent val="1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Hoja1!$C$3:$C$12</c:f>
              <c:strCache>
                <c:ptCount val="10"/>
                <c:pt idx="0">
                  <c:v>Bienestar Social</c:v>
                </c:pt>
                <c:pt idx="1">
                  <c:v>Vicepresidencia primera</c:v>
                </c:pt>
                <c:pt idx="2">
                  <c:v>Portal Estadísticas</c:v>
                </c:pt>
                <c:pt idx="3">
                  <c:v>Desarrollo Sostenible</c:v>
                </c:pt>
                <c:pt idx="4">
                  <c:v>Hacienda, Admones Públicas y Transf. Digital</c:v>
                </c:pt>
                <c:pt idx="5">
                  <c:v>Consejería de Sanidad</c:v>
                </c:pt>
                <c:pt idx="6">
                  <c:v>Instituto de la Mujer</c:v>
                </c:pt>
                <c:pt idx="7">
                  <c:v>Consejería de Fomento</c:v>
                </c:pt>
                <c:pt idx="8">
                  <c:v>Consejería de Economía, Empresas y Empleo</c:v>
                </c:pt>
                <c:pt idx="9">
                  <c:v>Consejería de Educación, Cultura y Deportes</c:v>
                </c:pt>
              </c:strCache>
            </c:strRef>
          </c:cat>
          <c:val>
            <c:numRef>
              <c:f>Hoja1!$D$3:$D$12</c:f>
              <c:numCache>
                <c:formatCode>General</c:formatCode>
                <c:ptCount val="10"/>
                <c:pt idx="0">
                  <c:v>34</c:v>
                </c:pt>
                <c:pt idx="1">
                  <c:v>1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15</c:v>
                </c:pt>
                <c:pt idx="6">
                  <c:v>15</c:v>
                </c:pt>
                <c:pt idx="7">
                  <c:v>7</c:v>
                </c:pt>
                <c:pt idx="8">
                  <c:v>21</c:v>
                </c:pt>
                <c:pt idx="9">
                  <c:v>17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F0AF-408E-AB75-B6EACF31F5AB}"/>
            </c:ext>
          </c:extLst>
        </c:ser>
        <c:dLbls>
          <c:dLblPos val="inEnd"/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pattFill prst="dkDnDiag">
      <a:fgClr>
        <a:schemeClr val="lt1">
          <a:lumMod val="95000"/>
        </a:schemeClr>
      </a:fgClr>
      <a:bgClr>
        <a:schemeClr val="lt1"/>
      </a:bgClr>
    </a:patt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 sz="1600"/>
      </a:pPr>
      <a:endParaRPr lang="es-E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1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>
            <a:lumMod val="95000"/>
          </a:schemeClr>
        </a:fgClr>
        <a:bgClr>
          <a:schemeClr val="lt1"/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317500" algn="ctr" rotWithShape="0">
          <a:prstClr val="black">
            <a:alpha val="25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88900" sx="102000" sy="102000" algn="ctr" rotWithShape="0">
          <a:prstClr val="black">
            <a:alpha val="20000"/>
          </a:prstClr>
        </a:outerShdw>
      </a:effectLst>
      <a:scene3d>
        <a:camera prst="orthographicFront"/>
        <a:lightRig rig="threePt" dir="t"/>
      </a:scene3d>
      <a:sp3d prstMaterial="matte"/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noFill/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8000"/>
        </a:schemeClr>
      </a:solidFill>
    </cs:spPr>
    <cs:defRPr sz="1197" kern="1200"/>
  </cs:legend>
  <cs:plotArea mods="allowNoFillOverride allowNoLineOverride">
    <cs:lnRef idx="0"/>
    <cs:fillRef idx="0"/>
    <cs:effectRef idx="0"/>
    <cs:fontRef idx="minor">
      <a:schemeClr val="dk1"/>
    </cs:fontRef>
  </cs:plotArea>
  <cs:plotArea3D mods="allowNoFillOverride allowNoLineOverride"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65000"/>
        <a:lumOff val="3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43BC4F3-AB73-4EC2-A333-3C8B7D0BF0D3}" type="doc">
      <dgm:prSet loTypeId="urn:microsoft.com/office/officeart/2005/8/layout/hList7" loCatId="list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s-ES"/>
        </a:p>
      </dgm:t>
    </dgm:pt>
    <dgm:pt modelId="{3BBE657A-F2D8-4D0A-8BD2-1811596CF5C7}">
      <dgm:prSet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el funcionamiento el Sistema de servicios sociales </a:t>
          </a:r>
        </a:p>
      </dgm:t>
    </dgm:pt>
    <dgm:pt modelId="{0F950A3B-FC47-4DB5-A423-6FF43070CC93}" type="parTrans" cxnId="{4D37EB2E-3036-4874-9169-1FE7953EC4EA}">
      <dgm:prSet/>
      <dgm:spPr/>
      <dgm:t>
        <a:bodyPr/>
        <a:lstStyle/>
        <a:p>
          <a:endParaRPr lang="es-ES" sz="2800"/>
        </a:p>
      </dgm:t>
    </dgm:pt>
    <dgm:pt modelId="{523CEE12-7F67-432C-88AA-1226A2E9915E}" type="sibTrans" cxnId="{4D37EB2E-3036-4874-9169-1FE7953EC4EA}">
      <dgm:prSet/>
      <dgm:spPr/>
      <dgm:t>
        <a:bodyPr/>
        <a:lstStyle/>
        <a:p>
          <a:endParaRPr lang="es-ES" sz="2800"/>
        </a:p>
      </dgm:t>
    </dgm:pt>
    <dgm:pt modelId="{B3239D0C-19C2-4031-8587-BD7544B4249B}">
      <dgm:prSet custT="1"/>
      <dgm:spPr/>
      <dgm:t>
        <a:bodyPr spcFirstLastPara="0" vert="horz" wrap="square" lIns="64770" tIns="64770" rIns="64770" bIns="64770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  <a:ea typeface="+mn-ea"/>
              <a:cs typeface="+mn-cs"/>
            </a:rPr>
            <a:t>alcanzar los objetivos establecidos en la Ley 14/2010 de Servicios Sociales</a:t>
          </a:r>
        </a:p>
      </dgm:t>
    </dgm:pt>
    <dgm:pt modelId="{F0AC579B-B56E-4004-9C28-B9C86441EA30}" type="parTrans" cxnId="{0C16CE74-733D-44D9-A550-74B68842348B}">
      <dgm:prSet/>
      <dgm:spPr/>
      <dgm:t>
        <a:bodyPr/>
        <a:lstStyle/>
        <a:p>
          <a:endParaRPr lang="es-ES" sz="2800"/>
        </a:p>
      </dgm:t>
    </dgm:pt>
    <dgm:pt modelId="{BAD2FD80-7DBD-4F98-AB24-2CABC660ED78}" type="sibTrans" cxnId="{0C16CE74-733D-44D9-A550-74B68842348B}">
      <dgm:prSet/>
      <dgm:spPr/>
      <dgm:t>
        <a:bodyPr/>
        <a:lstStyle/>
        <a:p>
          <a:endParaRPr lang="es-ES" sz="2800"/>
        </a:p>
      </dgm:t>
    </dgm:pt>
    <dgm:pt modelId="{17D305EF-1464-4EB9-9A0E-F1FFA6FA312B}">
      <dgm:prSet custT="1"/>
      <dgm:spPr/>
      <dgm:t>
        <a:bodyPr spcFirstLastPara="0" vert="horz" wrap="square" lIns="64770" tIns="64770" rIns="64770" bIns="64770" numCol="1" spcCol="1270" anchor="ctr" anchorCtr="0"/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  <a:ea typeface="+mn-ea"/>
              <a:cs typeface="+mn-cs"/>
            </a:rPr>
            <a:t>LA protección social de la ciudadanía</a:t>
          </a:r>
        </a:p>
      </dgm:t>
    </dgm:pt>
    <dgm:pt modelId="{C92780CA-0879-48F5-8CFE-0A68035C0111}" type="parTrans" cxnId="{85CB804E-E324-49EC-A5C1-54279BA94EA6}">
      <dgm:prSet/>
      <dgm:spPr/>
      <dgm:t>
        <a:bodyPr/>
        <a:lstStyle/>
        <a:p>
          <a:endParaRPr lang="es-ES" sz="2800"/>
        </a:p>
      </dgm:t>
    </dgm:pt>
    <dgm:pt modelId="{D072111A-C59B-48D1-B50E-6FE467CA3AA4}" type="sibTrans" cxnId="{85CB804E-E324-49EC-A5C1-54279BA94EA6}">
      <dgm:prSet/>
      <dgm:spPr/>
      <dgm:t>
        <a:bodyPr/>
        <a:lstStyle/>
        <a:p>
          <a:endParaRPr lang="es-ES" sz="2800"/>
        </a:p>
      </dgm:t>
    </dgm:pt>
    <dgm:pt modelId="{2F490BF9-DBF5-4529-AF84-2F391D72C75B}" type="pres">
      <dgm:prSet presAssocID="{F43BC4F3-AB73-4EC2-A333-3C8B7D0BF0D3}" presName="Name0" presStyleCnt="0">
        <dgm:presLayoutVars>
          <dgm:dir/>
          <dgm:resizeHandles val="exact"/>
        </dgm:presLayoutVars>
      </dgm:prSet>
      <dgm:spPr/>
    </dgm:pt>
    <dgm:pt modelId="{64ED4ADE-5170-46C5-8858-F53C9473B628}" type="pres">
      <dgm:prSet presAssocID="{F43BC4F3-AB73-4EC2-A333-3C8B7D0BF0D3}" presName="fgShape" presStyleLbl="fgShp" presStyleIdx="0" presStyleCnt="1"/>
      <dgm:spPr>
        <a:scene3d>
          <a:camera prst="orthographicFront"/>
          <a:lightRig rig="threePt" dir="t"/>
        </a:scene3d>
        <a:sp3d>
          <a:bevelT w="139700" h="139700" prst="divot"/>
        </a:sp3d>
      </dgm:spPr>
    </dgm:pt>
    <dgm:pt modelId="{6118FA11-A626-48CE-8639-060A4692597F}" type="pres">
      <dgm:prSet presAssocID="{F43BC4F3-AB73-4EC2-A333-3C8B7D0BF0D3}" presName="linComp" presStyleCnt="0"/>
      <dgm:spPr/>
    </dgm:pt>
    <dgm:pt modelId="{43F72C93-A433-407D-BE76-B698BBDA6F2B}" type="pres">
      <dgm:prSet presAssocID="{3BBE657A-F2D8-4D0A-8BD2-1811596CF5C7}" presName="compNode" presStyleCnt="0"/>
      <dgm:spPr/>
    </dgm:pt>
    <dgm:pt modelId="{3161C72A-FD52-41E0-A4B2-C807E8201027}" type="pres">
      <dgm:prSet presAssocID="{3BBE657A-F2D8-4D0A-8BD2-1811596CF5C7}" presName="bkgdShape" presStyleLbl="node1" presStyleIdx="0" presStyleCnt="3"/>
      <dgm:spPr/>
    </dgm:pt>
    <dgm:pt modelId="{16F3BA2E-2393-44FC-9D9C-5C17328EBC64}" type="pres">
      <dgm:prSet presAssocID="{3BBE657A-F2D8-4D0A-8BD2-1811596CF5C7}" presName="nodeTx" presStyleLbl="node1" presStyleIdx="0" presStyleCnt="3">
        <dgm:presLayoutVars>
          <dgm:bulletEnabled val="1"/>
        </dgm:presLayoutVars>
      </dgm:prSet>
      <dgm:spPr/>
    </dgm:pt>
    <dgm:pt modelId="{6F59C5E8-87E0-4E26-AC83-BE7759317886}" type="pres">
      <dgm:prSet presAssocID="{3BBE657A-F2D8-4D0A-8BD2-1811596CF5C7}" presName="invisiNode" presStyleLbl="node1" presStyleIdx="0" presStyleCnt="3"/>
      <dgm:spPr/>
    </dgm:pt>
    <dgm:pt modelId="{93194A61-35D3-47C0-84C6-0071027DCC2C}" type="pres">
      <dgm:prSet presAssocID="{3BBE657A-F2D8-4D0A-8BD2-1811596CF5C7}" presName="imagNode" presStyleLbl="fgImgPlace1" presStyleIdx="0" presStyleCnt="3" custScaleX="108399" custScaleY="92405" custLinFactNeighborX="9038" custLinFactNeighborY="-12111"/>
      <dgm:spPr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C1E66EB2-0580-49C1-802B-0519A1537614}" type="pres">
      <dgm:prSet presAssocID="{523CEE12-7F67-432C-88AA-1226A2E9915E}" presName="sibTrans" presStyleLbl="sibTrans2D1" presStyleIdx="0" presStyleCnt="0"/>
      <dgm:spPr/>
    </dgm:pt>
    <dgm:pt modelId="{1256738A-FE90-43FE-B2A3-BE2C7BACAFDF}" type="pres">
      <dgm:prSet presAssocID="{B3239D0C-19C2-4031-8587-BD7544B4249B}" presName="compNode" presStyleCnt="0"/>
      <dgm:spPr/>
    </dgm:pt>
    <dgm:pt modelId="{4B064583-70ED-4AE3-B863-93FEA3FFAE72}" type="pres">
      <dgm:prSet presAssocID="{B3239D0C-19C2-4031-8587-BD7544B4249B}" presName="bkgdShape" presStyleLbl="node1" presStyleIdx="1" presStyleCnt="3"/>
      <dgm:spPr/>
    </dgm:pt>
    <dgm:pt modelId="{F2CBA2FD-EA22-4CBA-9547-922668D9F2E8}" type="pres">
      <dgm:prSet presAssocID="{B3239D0C-19C2-4031-8587-BD7544B4249B}" presName="nodeTx" presStyleLbl="node1" presStyleIdx="1" presStyleCnt="3">
        <dgm:presLayoutVars>
          <dgm:bulletEnabled val="1"/>
        </dgm:presLayoutVars>
      </dgm:prSet>
      <dgm:spPr/>
    </dgm:pt>
    <dgm:pt modelId="{55344122-594C-4482-A5EC-689E938D8B90}" type="pres">
      <dgm:prSet presAssocID="{B3239D0C-19C2-4031-8587-BD7544B4249B}" presName="invisiNode" presStyleLbl="node1" presStyleIdx="1" presStyleCnt="3"/>
      <dgm:spPr/>
    </dgm:pt>
    <dgm:pt modelId="{335D2D31-6FFB-4692-B491-6A4EF145A16E}" type="pres">
      <dgm:prSet presAssocID="{B3239D0C-19C2-4031-8587-BD7544B4249B}" presName="imagNode" presStyleLbl="fgImgPlace1" presStyleIdx="1" presStyleCnt="3" custScaleX="108399" custScaleY="92405" custLinFactNeighborX="9038" custLinFactNeighborY="-12111"/>
      <dgm:spPr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  <dgm:pt modelId="{FFB55FF2-DF24-4D68-9A8F-5FB947B1BAB8}" type="pres">
      <dgm:prSet presAssocID="{BAD2FD80-7DBD-4F98-AB24-2CABC660ED78}" presName="sibTrans" presStyleLbl="sibTrans2D1" presStyleIdx="0" presStyleCnt="0"/>
      <dgm:spPr/>
    </dgm:pt>
    <dgm:pt modelId="{088774DC-A9BA-428D-A880-0D5C11BD9382}" type="pres">
      <dgm:prSet presAssocID="{17D305EF-1464-4EB9-9A0E-F1FFA6FA312B}" presName="compNode" presStyleCnt="0"/>
      <dgm:spPr/>
    </dgm:pt>
    <dgm:pt modelId="{28065E1F-CC3A-4FCD-B2D9-7CC915B6BA36}" type="pres">
      <dgm:prSet presAssocID="{17D305EF-1464-4EB9-9A0E-F1FFA6FA312B}" presName="bkgdShape" presStyleLbl="node1" presStyleIdx="2" presStyleCnt="3"/>
      <dgm:spPr/>
    </dgm:pt>
    <dgm:pt modelId="{9F0B0435-0F58-44DE-9475-5CF2BB30D7E8}" type="pres">
      <dgm:prSet presAssocID="{17D305EF-1464-4EB9-9A0E-F1FFA6FA312B}" presName="nodeTx" presStyleLbl="node1" presStyleIdx="2" presStyleCnt="3">
        <dgm:presLayoutVars>
          <dgm:bulletEnabled val="1"/>
        </dgm:presLayoutVars>
      </dgm:prSet>
      <dgm:spPr/>
    </dgm:pt>
    <dgm:pt modelId="{5506CA28-71B5-43BD-A317-CD3457CB09B1}" type="pres">
      <dgm:prSet presAssocID="{17D305EF-1464-4EB9-9A0E-F1FFA6FA312B}" presName="invisiNode" presStyleLbl="node1" presStyleIdx="2" presStyleCnt="3"/>
      <dgm:spPr/>
    </dgm:pt>
    <dgm:pt modelId="{2B24D3B7-D29D-45F4-B567-AF76816418E3}" type="pres">
      <dgm:prSet presAssocID="{17D305EF-1464-4EB9-9A0E-F1FFA6FA312B}" presName="imagNode" presStyleLbl="fgImgPlace1" presStyleIdx="2" presStyleCnt="3" custScaleX="108399" custScaleY="92405" custLinFactNeighborX="9038" custLinFactNeighborY="-12111"/>
      <dgm:spPr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</dgm:pt>
  </dgm:ptLst>
  <dgm:cxnLst>
    <dgm:cxn modelId="{BF671018-FDCB-4CBE-A321-EE0885F27BEA}" type="presOf" srcId="{3BBE657A-F2D8-4D0A-8BD2-1811596CF5C7}" destId="{3161C72A-FD52-41E0-A4B2-C807E8201027}" srcOrd="0" destOrd="0" presId="urn:microsoft.com/office/officeart/2005/8/layout/hList7"/>
    <dgm:cxn modelId="{4D37EB2E-3036-4874-9169-1FE7953EC4EA}" srcId="{F43BC4F3-AB73-4EC2-A333-3C8B7D0BF0D3}" destId="{3BBE657A-F2D8-4D0A-8BD2-1811596CF5C7}" srcOrd="0" destOrd="0" parTransId="{0F950A3B-FC47-4DB5-A423-6FF43070CC93}" sibTransId="{523CEE12-7F67-432C-88AA-1226A2E9915E}"/>
    <dgm:cxn modelId="{85CB804E-E324-49EC-A5C1-54279BA94EA6}" srcId="{F43BC4F3-AB73-4EC2-A333-3C8B7D0BF0D3}" destId="{17D305EF-1464-4EB9-9A0E-F1FFA6FA312B}" srcOrd="2" destOrd="0" parTransId="{C92780CA-0879-48F5-8CFE-0A68035C0111}" sibTransId="{D072111A-C59B-48D1-B50E-6FE467CA3AA4}"/>
    <dgm:cxn modelId="{0C16CE74-733D-44D9-A550-74B68842348B}" srcId="{F43BC4F3-AB73-4EC2-A333-3C8B7D0BF0D3}" destId="{B3239D0C-19C2-4031-8587-BD7544B4249B}" srcOrd="1" destOrd="0" parTransId="{F0AC579B-B56E-4004-9C28-B9C86441EA30}" sibTransId="{BAD2FD80-7DBD-4F98-AB24-2CABC660ED78}"/>
    <dgm:cxn modelId="{BD425456-B741-44CB-A351-474E9F9349B4}" type="presOf" srcId="{17D305EF-1464-4EB9-9A0E-F1FFA6FA312B}" destId="{9F0B0435-0F58-44DE-9475-5CF2BB30D7E8}" srcOrd="1" destOrd="0" presId="urn:microsoft.com/office/officeart/2005/8/layout/hList7"/>
    <dgm:cxn modelId="{EF2A8F80-4D3F-4311-8BEA-CE32CD1ACC4E}" type="presOf" srcId="{B3239D0C-19C2-4031-8587-BD7544B4249B}" destId="{F2CBA2FD-EA22-4CBA-9547-922668D9F2E8}" srcOrd="1" destOrd="0" presId="urn:microsoft.com/office/officeart/2005/8/layout/hList7"/>
    <dgm:cxn modelId="{29EA8E92-2F5B-41BA-B84B-DBE9F8CC366E}" type="presOf" srcId="{F43BC4F3-AB73-4EC2-A333-3C8B7D0BF0D3}" destId="{2F490BF9-DBF5-4529-AF84-2F391D72C75B}" srcOrd="0" destOrd="0" presId="urn:microsoft.com/office/officeart/2005/8/layout/hList7"/>
    <dgm:cxn modelId="{6A985E99-F0F6-48D8-9D67-38B6F7865819}" type="presOf" srcId="{BAD2FD80-7DBD-4F98-AB24-2CABC660ED78}" destId="{FFB55FF2-DF24-4D68-9A8F-5FB947B1BAB8}" srcOrd="0" destOrd="0" presId="urn:microsoft.com/office/officeart/2005/8/layout/hList7"/>
    <dgm:cxn modelId="{6E2DE99E-1D31-4866-BDD2-BD9E58DCBDAE}" type="presOf" srcId="{523CEE12-7F67-432C-88AA-1226A2E9915E}" destId="{C1E66EB2-0580-49C1-802B-0519A1537614}" srcOrd="0" destOrd="0" presId="urn:microsoft.com/office/officeart/2005/8/layout/hList7"/>
    <dgm:cxn modelId="{0BB339D7-95E7-4698-AF93-A4FE3DA0112E}" type="presOf" srcId="{3BBE657A-F2D8-4D0A-8BD2-1811596CF5C7}" destId="{16F3BA2E-2393-44FC-9D9C-5C17328EBC64}" srcOrd="1" destOrd="0" presId="urn:microsoft.com/office/officeart/2005/8/layout/hList7"/>
    <dgm:cxn modelId="{1A3498F7-6E74-41F9-9B25-E0B556FBC06C}" type="presOf" srcId="{B3239D0C-19C2-4031-8587-BD7544B4249B}" destId="{4B064583-70ED-4AE3-B863-93FEA3FFAE72}" srcOrd="0" destOrd="0" presId="urn:microsoft.com/office/officeart/2005/8/layout/hList7"/>
    <dgm:cxn modelId="{02EFACFB-82A1-4925-A64D-84448B41C725}" type="presOf" srcId="{17D305EF-1464-4EB9-9A0E-F1FFA6FA312B}" destId="{28065E1F-CC3A-4FCD-B2D9-7CC915B6BA36}" srcOrd="0" destOrd="0" presId="urn:microsoft.com/office/officeart/2005/8/layout/hList7"/>
    <dgm:cxn modelId="{AC535A6D-F84E-4F61-A101-DCDAAFA23172}" type="presParOf" srcId="{2F490BF9-DBF5-4529-AF84-2F391D72C75B}" destId="{64ED4ADE-5170-46C5-8858-F53C9473B628}" srcOrd="0" destOrd="0" presId="urn:microsoft.com/office/officeart/2005/8/layout/hList7"/>
    <dgm:cxn modelId="{3479C9E6-9682-4306-8705-2D014597F68F}" type="presParOf" srcId="{2F490BF9-DBF5-4529-AF84-2F391D72C75B}" destId="{6118FA11-A626-48CE-8639-060A4692597F}" srcOrd="1" destOrd="0" presId="urn:microsoft.com/office/officeart/2005/8/layout/hList7"/>
    <dgm:cxn modelId="{DC2BC391-14E5-493D-ADAF-10668B36D84F}" type="presParOf" srcId="{6118FA11-A626-48CE-8639-060A4692597F}" destId="{43F72C93-A433-407D-BE76-B698BBDA6F2B}" srcOrd="0" destOrd="0" presId="urn:microsoft.com/office/officeart/2005/8/layout/hList7"/>
    <dgm:cxn modelId="{4ED5C975-423E-48F6-99E5-96D643B11BD4}" type="presParOf" srcId="{43F72C93-A433-407D-BE76-B698BBDA6F2B}" destId="{3161C72A-FD52-41E0-A4B2-C807E8201027}" srcOrd="0" destOrd="0" presId="urn:microsoft.com/office/officeart/2005/8/layout/hList7"/>
    <dgm:cxn modelId="{9553C97F-239A-4F7C-9C7C-DE811B152817}" type="presParOf" srcId="{43F72C93-A433-407D-BE76-B698BBDA6F2B}" destId="{16F3BA2E-2393-44FC-9D9C-5C17328EBC64}" srcOrd="1" destOrd="0" presId="urn:microsoft.com/office/officeart/2005/8/layout/hList7"/>
    <dgm:cxn modelId="{10274C86-5B4B-4146-9AAD-539229E22ACB}" type="presParOf" srcId="{43F72C93-A433-407D-BE76-B698BBDA6F2B}" destId="{6F59C5E8-87E0-4E26-AC83-BE7759317886}" srcOrd="2" destOrd="0" presId="urn:microsoft.com/office/officeart/2005/8/layout/hList7"/>
    <dgm:cxn modelId="{BDD29BD5-6764-4037-81B3-871F081CB476}" type="presParOf" srcId="{43F72C93-A433-407D-BE76-B698BBDA6F2B}" destId="{93194A61-35D3-47C0-84C6-0071027DCC2C}" srcOrd="3" destOrd="0" presId="urn:microsoft.com/office/officeart/2005/8/layout/hList7"/>
    <dgm:cxn modelId="{D4ADE57E-D53E-4202-A71A-90462FC716AC}" type="presParOf" srcId="{6118FA11-A626-48CE-8639-060A4692597F}" destId="{C1E66EB2-0580-49C1-802B-0519A1537614}" srcOrd="1" destOrd="0" presId="urn:microsoft.com/office/officeart/2005/8/layout/hList7"/>
    <dgm:cxn modelId="{56A1CEA7-4756-4BBC-B415-1F38ED444152}" type="presParOf" srcId="{6118FA11-A626-48CE-8639-060A4692597F}" destId="{1256738A-FE90-43FE-B2A3-BE2C7BACAFDF}" srcOrd="2" destOrd="0" presId="urn:microsoft.com/office/officeart/2005/8/layout/hList7"/>
    <dgm:cxn modelId="{43C94D70-EF3B-43D3-8C89-3648F6FA140A}" type="presParOf" srcId="{1256738A-FE90-43FE-B2A3-BE2C7BACAFDF}" destId="{4B064583-70ED-4AE3-B863-93FEA3FFAE72}" srcOrd="0" destOrd="0" presId="urn:microsoft.com/office/officeart/2005/8/layout/hList7"/>
    <dgm:cxn modelId="{31A173CE-1F5A-447E-819A-2CD55E83A483}" type="presParOf" srcId="{1256738A-FE90-43FE-B2A3-BE2C7BACAFDF}" destId="{F2CBA2FD-EA22-4CBA-9547-922668D9F2E8}" srcOrd="1" destOrd="0" presId="urn:microsoft.com/office/officeart/2005/8/layout/hList7"/>
    <dgm:cxn modelId="{5F9AE65D-3488-4E68-B9AF-5B67B115DFA7}" type="presParOf" srcId="{1256738A-FE90-43FE-B2A3-BE2C7BACAFDF}" destId="{55344122-594C-4482-A5EC-689E938D8B90}" srcOrd="2" destOrd="0" presId="urn:microsoft.com/office/officeart/2005/8/layout/hList7"/>
    <dgm:cxn modelId="{AC48CCCF-3527-41C9-B44F-B83C9576D2E3}" type="presParOf" srcId="{1256738A-FE90-43FE-B2A3-BE2C7BACAFDF}" destId="{335D2D31-6FFB-4692-B491-6A4EF145A16E}" srcOrd="3" destOrd="0" presId="urn:microsoft.com/office/officeart/2005/8/layout/hList7"/>
    <dgm:cxn modelId="{AC34A2BB-4255-40C8-B01B-731A603D094F}" type="presParOf" srcId="{6118FA11-A626-48CE-8639-060A4692597F}" destId="{FFB55FF2-DF24-4D68-9A8F-5FB947B1BAB8}" srcOrd="3" destOrd="0" presId="urn:microsoft.com/office/officeart/2005/8/layout/hList7"/>
    <dgm:cxn modelId="{07EDC4EA-4918-40B8-A059-E344F32503D7}" type="presParOf" srcId="{6118FA11-A626-48CE-8639-060A4692597F}" destId="{088774DC-A9BA-428D-A880-0D5C11BD9382}" srcOrd="4" destOrd="0" presId="urn:microsoft.com/office/officeart/2005/8/layout/hList7"/>
    <dgm:cxn modelId="{7A18B0B3-EFE0-4100-BF34-8F6DAC5F141D}" type="presParOf" srcId="{088774DC-A9BA-428D-A880-0D5C11BD9382}" destId="{28065E1F-CC3A-4FCD-B2D9-7CC915B6BA36}" srcOrd="0" destOrd="0" presId="urn:microsoft.com/office/officeart/2005/8/layout/hList7"/>
    <dgm:cxn modelId="{961F9D44-DDF3-4012-AEC5-6E4FFBF80F2A}" type="presParOf" srcId="{088774DC-A9BA-428D-A880-0D5C11BD9382}" destId="{9F0B0435-0F58-44DE-9475-5CF2BB30D7E8}" srcOrd="1" destOrd="0" presId="urn:microsoft.com/office/officeart/2005/8/layout/hList7"/>
    <dgm:cxn modelId="{6DE9693A-BC36-4AAD-AE2B-C02D99E5EE16}" type="presParOf" srcId="{088774DC-A9BA-428D-A880-0D5C11BD9382}" destId="{5506CA28-71B5-43BD-A317-CD3457CB09B1}" srcOrd="2" destOrd="0" presId="urn:microsoft.com/office/officeart/2005/8/layout/hList7"/>
    <dgm:cxn modelId="{79E4BEE6-167C-479F-A5E8-40AD98BA91DC}" type="presParOf" srcId="{088774DC-A9BA-428D-A880-0D5C11BD9382}" destId="{2B24D3B7-D29D-45F4-B567-AF76816418E3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GARANTIZAR UNA RELACIÓN ADECUADA ENTRE EL PERSONAL Y LAS PEROSNAS ATENDIDAS.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FORMACIÓN CONTINUADA DEL PERSONAL Y ACOMPAÑAMIENTO A LOS EQUIPOS DE SS.SS.</a:t>
          </a: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8C70559A-D98A-4A01-9DD4-5276FD91958B}" type="pres">
      <dgm:prSet presAssocID="{8244FFAA-95A3-40D1-9D8E-9F38703C65A9}" presName="node" presStyleLbl="node1" presStyleIdx="0" presStyleCnt="2" custScaleX="106908" custScaleY="105936">
        <dgm:presLayoutVars>
          <dgm:bulletEnabled val="1"/>
        </dgm:presLayoutVars>
      </dgm:prSet>
      <dgm:spPr/>
    </dgm:pt>
    <dgm:pt modelId="{7B95BBBF-2F57-4D5D-935F-742DCFE7AD84}" type="pres">
      <dgm:prSet presAssocID="{8244FFAA-95A3-40D1-9D8E-9F38703C65A9}" presName="spNode" presStyleCnt="0"/>
      <dgm:spPr/>
    </dgm:pt>
    <dgm:pt modelId="{B528127E-5BF5-4968-9B20-CD48289DB8B9}" type="pres">
      <dgm:prSet presAssocID="{DFF38263-E65E-41EF-80C3-8603A8958B7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X="108609" custScaleY="105936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D5DAE7DE-65F0-402C-8D72-1F104339482C}" type="presOf" srcId="{DFF38263-E65E-41EF-80C3-8603A8958B7C}" destId="{B528127E-5BF5-4968-9B20-CD48289DB8B9}" srcOrd="0" destOrd="0" presId="urn:microsoft.com/office/officeart/2005/8/layout/cycle6"/>
    <dgm:cxn modelId="{CD1CCEF8-554C-4AFA-AB88-AF3730F98DCA}" type="presOf" srcId="{8244FFAA-95A3-40D1-9D8E-9F38703C65A9}" destId="{8C70559A-D98A-4A01-9DD4-5276FD91958B}" srcOrd="0" destOrd="0" presId="urn:microsoft.com/office/officeart/2005/8/layout/cycle6"/>
    <dgm:cxn modelId="{725E6F36-440B-4EE9-9FB5-EDA0F61DEFDE}" type="presParOf" srcId="{41DB3262-9208-4C40-998F-06F7E64639D9}" destId="{8C70559A-D98A-4A01-9DD4-5276FD91958B}" srcOrd="0" destOrd="0" presId="urn:microsoft.com/office/officeart/2005/8/layout/cycle6"/>
    <dgm:cxn modelId="{CF049F3C-D7B6-4638-96AA-DD97BBA3B25E}" type="presParOf" srcId="{41DB3262-9208-4C40-998F-06F7E64639D9}" destId="{7B95BBBF-2F57-4D5D-935F-742DCFE7AD84}" srcOrd="1" destOrd="0" presId="urn:microsoft.com/office/officeart/2005/8/layout/cycle6"/>
    <dgm:cxn modelId="{E976EB59-22E7-4AE7-9B0A-A585DB174CB3}" type="presParOf" srcId="{41DB3262-9208-4C40-998F-06F7E64639D9}" destId="{B528127E-5BF5-4968-9B20-CD48289DB8B9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BA9DFF64-3FD2-4DEF-B9CC-40F77674766C}">
      <dgm:prSet phldrT="[Texto]" custT="1"/>
      <dgm:spPr/>
      <dgm:t>
        <a:bodyPr/>
        <a:lstStyle/>
        <a:p>
          <a:r>
            <a:rPr lang="es-ES" sz="2800" dirty="0">
              <a:latin typeface="Gagalin" panose="020B0604020202020204" charset="0"/>
            </a:rPr>
            <a:t>PLANTILLAS reducidas</a:t>
          </a:r>
        </a:p>
      </dgm:t>
    </dgm:pt>
    <dgm:pt modelId="{DAF0E7FD-D2F3-467F-9D94-AFF775EB3C9F}" type="parTrans" cxnId="{CC14965B-ECFF-4153-89CD-42812040EAC3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DF6D1EF0-FB59-44E8-B287-F49B5E239F3C}" type="sibTrans" cxnId="{CC14965B-ECFF-4153-89CD-42812040EAC3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2800" kern="1200" dirty="0">
              <a:latin typeface="Gagalin" panose="020B0604020202020204" charset="0"/>
            </a:rPr>
            <a:t>FORMACIÓN INSUFICIENTE DEL PERSONAL DE SERVICIOS SOCIALES</a:t>
          </a: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9DFB8BA8-6744-4495-9B5D-EA44CAB38C96}" type="pres">
      <dgm:prSet presAssocID="{BA9DFF64-3FD2-4DEF-B9CC-40F77674766C}" presName="node" presStyleLbl="node1" presStyleIdx="0" presStyleCnt="2" custScaleX="87266" custScaleY="119638">
        <dgm:presLayoutVars>
          <dgm:bulletEnabled val="1"/>
        </dgm:presLayoutVars>
      </dgm:prSet>
      <dgm:spPr/>
    </dgm:pt>
    <dgm:pt modelId="{EE67A779-795C-4464-844F-1BD32030B945}" type="pres">
      <dgm:prSet presAssocID="{BA9DFF64-3FD2-4DEF-B9CC-40F77674766C}" presName="spNode" presStyleCnt="0"/>
      <dgm:spPr/>
    </dgm:pt>
    <dgm:pt modelId="{A00E51E6-A1AB-4F3B-A87D-00C72FF25991}" type="pres">
      <dgm:prSet presAssocID="{DF6D1EF0-FB59-44E8-B287-F49B5E239F3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X="113408" custScaleY="121532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86AA4D1A-406C-40B9-B5E6-434722526368}" type="presOf" srcId="{DF6D1EF0-FB59-44E8-B287-F49B5E239F3C}" destId="{A00E51E6-A1AB-4F3B-A87D-00C72FF25991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C14965B-ECFF-4153-89CD-42812040EAC3}" srcId="{4E0442EA-6288-4ECA-9C6E-2FCED005F9C0}" destId="{BA9DFF64-3FD2-4DEF-B9CC-40F77674766C}" srcOrd="0" destOrd="0" parTransId="{DAF0E7FD-D2F3-467F-9D94-AFF775EB3C9F}" sibTransId="{DF6D1EF0-FB59-44E8-B287-F49B5E239F3C}"/>
    <dgm:cxn modelId="{B7B7EB67-F6D3-4FD0-AF8B-0A35DE95E02D}" type="presOf" srcId="{BA9DFF64-3FD2-4DEF-B9CC-40F77674766C}" destId="{9DFB8BA8-6744-4495-9B5D-EA44CAB38C96}" srcOrd="0" destOrd="0" presId="urn:microsoft.com/office/officeart/2005/8/layout/cycle6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51787B4A-9170-4614-AE0D-54D1428AD5FF}" type="presParOf" srcId="{41DB3262-9208-4C40-998F-06F7E64639D9}" destId="{9DFB8BA8-6744-4495-9B5D-EA44CAB38C96}" srcOrd="0" destOrd="0" presId="urn:microsoft.com/office/officeart/2005/8/layout/cycle6"/>
    <dgm:cxn modelId="{FAAEB01A-A2C6-42DA-B7CC-B5045E56E6D8}" type="presParOf" srcId="{41DB3262-9208-4C40-998F-06F7E64639D9}" destId="{EE67A779-795C-4464-844F-1BD32030B945}" srcOrd="1" destOrd="0" presId="urn:microsoft.com/office/officeart/2005/8/layout/cycle6"/>
    <dgm:cxn modelId="{1EA9510B-D00B-419B-93FE-4542A32D892B}" type="presParOf" srcId="{41DB3262-9208-4C40-998F-06F7E64639D9}" destId="{A00E51E6-A1AB-4F3B-A87D-00C72FF25991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8/layout/VerticalCircleList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Aumentar LA </a:t>
          </a:r>
          <a:r>
            <a:rPr lang="es-ES" sz="3200" dirty="0" err="1">
              <a:latin typeface="Gagalin" panose="020B0604020202020204" charset="0"/>
            </a:rPr>
            <a:t>interOPERATIVIDAD</a:t>
          </a:r>
          <a:r>
            <a:rPr lang="es-ES" sz="3200" dirty="0">
              <a:latin typeface="Gagalin" panose="020B0604020202020204" charset="0"/>
            </a:rPr>
            <a:t> DEL SISTEMA DE SERVICIOS SOCIALES (PRIMARIA – ESPECIALIZADOS -TERCER SECTOR) Y con otros SISTEMAS.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55B44ECC-5A89-4EF1-9604-BE9B7FE987F6}" type="pres">
      <dgm:prSet presAssocID="{4E0442EA-6288-4ECA-9C6E-2FCED005F9C0}" presName="Name0" presStyleCnt="0">
        <dgm:presLayoutVars>
          <dgm:dir/>
        </dgm:presLayoutVars>
      </dgm:prSet>
      <dgm:spPr/>
    </dgm:pt>
    <dgm:pt modelId="{76ED6C72-CE55-4E9E-93DE-CB25BD3043CE}" type="pres">
      <dgm:prSet presAssocID="{8244FFAA-95A3-40D1-9D8E-9F38703C65A9}" presName="noChildren" presStyleCnt="0"/>
      <dgm:spPr/>
    </dgm:pt>
    <dgm:pt modelId="{A595B96D-5E3E-449B-A83A-46FAA440ED65}" type="pres">
      <dgm:prSet presAssocID="{8244FFAA-95A3-40D1-9D8E-9F38703C65A9}" presName="gap" presStyleCnt="0"/>
      <dgm:spPr/>
    </dgm:pt>
    <dgm:pt modelId="{D31BBB6B-4D57-468C-8F97-530C6A8CCD9A}" type="pres">
      <dgm:prSet presAssocID="{8244FFAA-95A3-40D1-9D8E-9F38703C65A9}" presName="medCircle2" presStyleLbl="vennNode1" presStyleIdx="0" presStyleCnt="1" custLinFactNeighborX="-8135" custLinFactNeighborY="-46603"/>
      <dgm:spPr/>
    </dgm:pt>
    <dgm:pt modelId="{FBE2C71B-EBE3-4777-B3A4-72741B1F40A2}" type="pres">
      <dgm:prSet presAssocID="{8244FFAA-95A3-40D1-9D8E-9F38703C65A9}" presName="txLvlOnly1" presStyleLbl="revTx" presStyleIdx="0" presStyleCnt="1" custScaleX="92005" custScaleY="203421"/>
      <dgm:spPr/>
    </dgm:pt>
  </dgm:ptLst>
  <dgm:cxnLst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126A6E78-FB59-4C0F-B800-923550310561}" type="presOf" srcId="{4E0442EA-6288-4ECA-9C6E-2FCED005F9C0}" destId="{55B44ECC-5A89-4EF1-9604-BE9B7FE987F6}" srcOrd="0" destOrd="0" presId="urn:microsoft.com/office/officeart/2008/layout/VerticalCircleList"/>
    <dgm:cxn modelId="{FAF953F2-5F9A-4132-A097-E4F1D7ACA8B5}" type="presOf" srcId="{8244FFAA-95A3-40D1-9D8E-9F38703C65A9}" destId="{FBE2C71B-EBE3-4777-B3A4-72741B1F40A2}" srcOrd="0" destOrd="0" presId="urn:microsoft.com/office/officeart/2008/layout/VerticalCircleList"/>
    <dgm:cxn modelId="{6B15D100-ED27-48FE-A6E4-D58B95559E65}" type="presParOf" srcId="{55B44ECC-5A89-4EF1-9604-BE9B7FE987F6}" destId="{76ED6C72-CE55-4E9E-93DE-CB25BD3043CE}" srcOrd="0" destOrd="0" presId="urn:microsoft.com/office/officeart/2008/layout/VerticalCircleList"/>
    <dgm:cxn modelId="{E35A4F25-08B0-44DF-AF74-B9ECF643FFC4}" type="presParOf" srcId="{76ED6C72-CE55-4E9E-93DE-CB25BD3043CE}" destId="{A595B96D-5E3E-449B-A83A-46FAA440ED65}" srcOrd="0" destOrd="0" presId="urn:microsoft.com/office/officeart/2008/layout/VerticalCircleList"/>
    <dgm:cxn modelId="{D135E379-CFB4-449F-B91E-809C0CE44D5E}" type="presParOf" srcId="{76ED6C72-CE55-4E9E-93DE-CB25BD3043CE}" destId="{D31BBB6B-4D57-468C-8F97-530C6A8CCD9A}" srcOrd="1" destOrd="0" presId="urn:microsoft.com/office/officeart/2008/layout/VerticalCircleList"/>
    <dgm:cxn modelId="{BA92D7E7-F71F-42DC-A552-99793F29F428}" type="presParOf" srcId="{76ED6C72-CE55-4E9E-93DE-CB25BD3043CE}" destId="{FBE2C71B-EBE3-4777-B3A4-72741B1F40A2}" srcOrd="2" destOrd="0" presId="urn:microsoft.com/office/officeart/2008/layout/VerticalCircle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BA9DFF64-3FD2-4DEF-B9CC-40F77674766C}">
      <dgm:prSet phldrT="[Texto]" custT="1"/>
      <dgm:spPr/>
      <dgm:t>
        <a:bodyPr/>
        <a:lstStyle/>
        <a:p>
          <a:r>
            <a:rPr lang="es-ES" sz="2800" dirty="0">
              <a:latin typeface="Gagalin" panose="020B0604020202020204" charset="0"/>
            </a:rPr>
            <a:t>INFORMACIÓN DE LOS SERVICIOS SOCIALES FRAGMENTADA</a:t>
          </a:r>
        </a:p>
        <a:p>
          <a:r>
            <a:rPr lang="es-ES" sz="2800" dirty="0">
              <a:latin typeface="Gagalin" panose="020B0604020202020204" charset="0"/>
            </a:rPr>
            <a:t>(ATENCIÓN Primaria - especializada - tercer sector)</a:t>
          </a:r>
        </a:p>
      </dgm:t>
    </dgm:pt>
    <dgm:pt modelId="{DAF0E7FD-D2F3-467F-9D94-AFF775EB3C9F}" type="parTrans" cxnId="{CC14965B-ECFF-4153-89CD-42812040EAC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DF6D1EF0-FB59-44E8-B287-F49B5E239F3C}" type="sibTrans" cxnId="{CC14965B-ECFF-4153-89CD-42812040EAC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2800" kern="1200" dirty="0">
              <a:latin typeface="Gagalin" panose="020B0604020202020204" charset="0"/>
            </a:rPr>
            <a:t>lo que dificulta la creación de itinerarios integrados</a:t>
          </a: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9DFB8BA8-6744-4495-9B5D-EA44CAB38C96}" type="pres">
      <dgm:prSet presAssocID="{BA9DFF64-3FD2-4DEF-B9CC-40F77674766C}" presName="node" presStyleLbl="node1" presStyleIdx="0" presStyleCnt="2" custScaleX="111032" custScaleY="120619" custRadScaleRad="111475" custRadScaleInc="846">
        <dgm:presLayoutVars>
          <dgm:bulletEnabled val="1"/>
        </dgm:presLayoutVars>
      </dgm:prSet>
      <dgm:spPr/>
    </dgm:pt>
    <dgm:pt modelId="{EE67A779-795C-4464-844F-1BD32030B945}" type="pres">
      <dgm:prSet presAssocID="{BA9DFF64-3FD2-4DEF-B9CC-40F77674766C}" presName="spNode" presStyleCnt="0"/>
      <dgm:spPr/>
    </dgm:pt>
    <dgm:pt modelId="{A00E51E6-A1AB-4F3B-A87D-00C72FF25991}" type="pres">
      <dgm:prSet presAssocID="{DF6D1EF0-FB59-44E8-B287-F49B5E239F3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X="94636" custScaleY="98932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86AA4D1A-406C-40B9-B5E6-434722526368}" type="presOf" srcId="{DF6D1EF0-FB59-44E8-B287-F49B5E239F3C}" destId="{A00E51E6-A1AB-4F3B-A87D-00C72FF25991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C14965B-ECFF-4153-89CD-42812040EAC3}" srcId="{4E0442EA-6288-4ECA-9C6E-2FCED005F9C0}" destId="{BA9DFF64-3FD2-4DEF-B9CC-40F77674766C}" srcOrd="0" destOrd="0" parTransId="{DAF0E7FD-D2F3-467F-9D94-AFF775EB3C9F}" sibTransId="{DF6D1EF0-FB59-44E8-B287-F49B5E239F3C}"/>
    <dgm:cxn modelId="{B7B7EB67-F6D3-4FD0-AF8B-0A35DE95E02D}" type="presOf" srcId="{BA9DFF64-3FD2-4DEF-B9CC-40F77674766C}" destId="{9DFB8BA8-6744-4495-9B5D-EA44CAB38C96}" srcOrd="0" destOrd="0" presId="urn:microsoft.com/office/officeart/2005/8/layout/cycle6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51787B4A-9170-4614-AE0D-54D1428AD5FF}" type="presParOf" srcId="{41DB3262-9208-4C40-998F-06F7E64639D9}" destId="{9DFB8BA8-6744-4495-9B5D-EA44CAB38C96}" srcOrd="0" destOrd="0" presId="urn:microsoft.com/office/officeart/2005/8/layout/cycle6"/>
    <dgm:cxn modelId="{FAAEB01A-A2C6-42DA-B7CC-B5045E56E6D8}" type="presParOf" srcId="{41DB3262-9208-4C40-998F-06F7E64639D9}" destId="{EE67A779-795C-4464-844F-1BD32030B945}" srcOrd="1" destOrd="0" presId="urn:microsoft.com/office/officeart/2005/8/layout/cycle6"/>
    <dgm:cxn modelId="{1EA9510B-D00B-419B-93FE-4542A32D892B}" type="presParOf" srcId="{41DB3262-9208-4C40-998F-06F7E64639D9}" destId="{A00E51E6-A1AB-4F3B-A87D-00C72FF25991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Necesidad de desarrollar políticas basadas en EVIDENCIAS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 sz="1800">
            <a:latin typeface="Gagalin" panose="020B0604020202020204" charset="0"/>
          </a:endParaRPr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 sz="1800"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Infraestructura de datos más solida</a:t>
          </a: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1800">
            <a:latin typeface="Gagalin" panose="020B0604020202020204" charset="0"/>
          </a:endParaRP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1800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8C70559A-D98A-4A01-9DD4-5276FD91958B}" type="pres">
      <dgm:prSet presAssocID="{8244FFAA-95A3-40D1-9D8E-9F38703C65A9}" presName="node" presStyleLbl="node1" presStyleIdx="0" presStyleCnt="2" custScaleX="106908" custScaleY="76950">
        <dgm:presLayoutVars>
          <dgm:bulletEnabled val="1"/>
        </dgm:presLayoutVars>
      </dgm:prSet>
      <dgm:spPr/>
    </dgm:pt>
    <dgm:pt modelId="{7B95BBBF-2F57-4D5D-935F-742DCFE7AD84}" type="pres">
      <dgm:prSet presAssocID="{8244FFAA-95A3-40D1-9D8E-9F38703C65A9}" presName="spNode" presStyleCnt="0"/>
      <dgm:spPr/>
    </dgm:pt>
    <dgm:pt modelId="{B528127E-5BF5-4968-9B20-CD48289DB8B9}" type="pres">
      <dgm:prSet presAssocID="{DFF38263-E65E-41EF-80C3-8603A8958B7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X="104035" custScaleY="76950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D5DAE7DE-65F0-402C-8D72-1F104339482C}" type="presOf" srcId="{DFF38263-E65E-41EF-80C3-8603A8958B7C}" destId="{B528127E-5BF5-4968-9B20-CD48289DB8B9}" srcOrd="0" destOrd="0" presId="urn:microsoft.com/office/officeart/2005/8/layout/cycle6"/>
    <dgm:cxn modelId="{CD1CCEF8-554C-4AFA-AB88-AF3730F98DCA}" type="presOf" srcId="{8244FFAA-95A3-40D1-9D8E-9F38703C65A9}" destId="{8C70559A-D98A-4A01-9DD4-5276FD91958B}" srcOrd="0" destOrd="0" presId="urn:microsoft.com/office/officeart/2005/8/layout/cycle6"/>
    <dgm:cxn modelId="{725E6F36-440B-4EE9-9FB5-EDA0F61DEFDE}" type="presParOf" srcId="{41DB3262-9208-4C40-998F-06F7E64639D9}" destId="{8C70559A-D98A-4A01-9DD4-5276FD91958B}" srcOrd="0" destOrd="0" presId="urn:microsoft.com/office/officeart/2005/8/layout/cycle6"/>
    <dgm:cxn modelId="{CF049F3C-D7B6-4638-96AA-DD97BBA3B25E}" type="presParOf" srcId="{41DB3262-9208-4C40-998F-06F7E64639D9}" destId="{7B95BBBF-2F57-4D5D-935F-742DCFE7AD84}" srcOrd="1" destOrd="0" presId="urn:microsoft.com/office/officeart/2005/8/layout/cycle6"/>
    <dgm:cxn modelId="{E976EB59-22E7-4AE7-9B0A-A585DB174CB3}" type="presParOf" srcId="{41DB3262-9208-4C40-998F-06F7E64639D9}" destId="{B528127E-5BF5-4968-9B20-CD48289DB8B9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s-ES"/>
        </a:p>
      </dgm:t>
    </dgm:pt>
    <dgm:pt modelId="{BA9DFF64-3FD2-4DEF-B9CC-40F77674766C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2800" dirty="0">
              <a:solidFill>
                <a:schemeClr val="tx1"/>
              </a:solidFill>
              <a:latin typeface="Gagalin" panose="020B0604020202020204" charset="0"/>
            </a:rPr>
            <a:t>Adolece de evaluaciones de impacto</a:t>
          </a:r>
        </a:p>
      </dgm:t>
    </dgm:pt>
    <dgm:pt modelId="{DAF0E7FD-D2F3-467F-9D94-AFF775EB3C9F}" type="parTrans" cxnId="{CC14965B-ECFF-4153-89CD-42812040EAC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DF6D1EF0-FB59-44E8-B287-F49B5E239F3C}" type="sibTrans" cxnId="{CC14965B-ECFF-4153-89CD-42812040EAC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9DFB8BA8-6744-4495-9B5D-EA44CAB38C96}" type="pres">
      <dgm:prSet presAssocID="{BA9DFF64-3FD2-4DEF-B9CC-40F77674766C}" presName="node" presStyleLbl="node1" presStyleIdx="0" presStyleCnt="1" custScaleX="72686" custScaleY="50128" custRadScaleRad="100287" custRadScaleInc="-171">
        <dgm:presLayoutVars>
          <dgm:bulletEnabled val="1"/>
        </dgm:presLayoutVars>
      </dgm:prSet>
      <dgm:spPr/>
    </dgm:pt>
  </dgm:ptLst>
  <dgm:cxnLst>
    <dgm:cxn modelId="{CC14965B-ECFF-4153-89CD-42812040EAC3}" srcId="{4E0442EA-6288-4ECA-9C6E-2FCED005F9C0}" destId="{BA9DFF64-3FD2-4DEF-B9CC-40F77674766C}" srcOrd="0" destOrd="0" parTransId="{DAF0E7FD-D2F3-467F-9D94-AFF775EB3C9F}" sibTransId="{DF6D1EF0-FB59-44E8-B287-F49B5E239F3C}"/>
    <dgm:cxn modelId="{B7B7EB67-F6D3-4FD0-AF8B-0A35DE95E02D}" type="presOf" srcId="{BA9DFF64-3FD2-4DEF-B9CC-40F77674766C}" destId="{9DFB8BA8-6744-4495-9B5D-EA44CAB38C96}" srcOrd="0" destOrd="0" presId="urn:microsoft.com/office/officeart/2005/8/layout/cycle6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51787B4A-9170-4614-AE0D-54D1428AD5FF}" type="presParOf" srcId="{41DB3262-9208-4C40-998F-06F7E64639D9}" destId="{9DFB8BA8-6744-4495-9B5D-EA44CAB38C96}" srcOrd="0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3600" dirty="0">
              <a:latin typeface="Gagalin" panose="020B0604020202020204" charset="0"/>
            </a:rPr>
            <a:t>INDEFINICIÓN DE PROCESOS DE INTERVENCIÓN.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3600" dirty="0">
              <a:latin typeface="Gagalin" panose="020B0604020202020204" charset="0"/>
            </a:rPr>
            <a:t>ESCASA EVALUACIÓN DE LA PRÁCTICA PROFESIONAL </a:t>
          </a: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1600"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8C70559A-D98A-4A01-9DD4-5276FD91958B}" type="pres">
      <dgm:prSet presAssocID="{8244FFAA-95A3-40D1-9D8E-9F38703C65A9}" presName="node" presStyleLbl="node1" presStyleIdx="0" presStyleCnt="2" custScaleY="120192">
        <dgm:presLayoutVars>
          <dgm:bulletEnabled val="1"/>
        </dgm:presLayoutVars>
      </dgm:prSet>
      <dgm:spPr/>
    </dgm:pt>
    <dgm:pt modelId="{7B95BBBF-2F57-4D5D-935F-742DCFE7AD84}" type="pres">
      <dgm:prSet presAssocID="{8244FFAA-95A3-40D1-9D8E-9F38703C65A9}" presName="spNode" presStyleCnt="0"/>
      <dgm:spPr/>
    </dgm:pt>
    <dgm:pt modelId="{B528127E-5BF5-4968-9B20-CD48289DB8B9}" type="pres">
      <dgm:prSet presAssocID="{DFF38263-E65E-41EF-80C3-8603A8958B7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Y="120192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D5DAE7DE-65F0-402C-8D72-1F104339482C}" type="presOf" srcId="{DFF38263-E65E-41EF-80C3-8603A8958B7C}" destId="{B528127E-5BF5-4968-9B20-CD48289DB8B9}" srcOrd="0" destOrd="0" presId="urn:microsoft.com/office/officeart/2005/8/layout/cycle6"/>
    <dgm:cxn modelId="{CD1CCEF8-554C-4AFA-AB88-AF3730F98DCA}" type="presOf" srcId="{8244FFAA-95A3-40D1-9D8E-9F38703C65A9}" destId="{8C70559A-D98A-4A01-9DD4-5276FD91958B}" srcOrd="0" destOrd="0" presId="urn:microsoft.com/office/officeart/2005/8/layout/cycle6"/>
    <dgm:cxn modelId="{725E6F36-440B-4EE9-9FB5-EDA0F61DEFDE}" type="presParOf" srcId="{41DB3262-9208-4C40-998F-06F7E64639D9}" destId="{8C70559A-D98A-4A01-9DD4-5276FD91958B}" srcOrd="0" destOrd="0" presId="urn:microsoft.com/office/officeart/2005/8/layout/cycle6"/>
    <dgm:cxn modelId="{CF049F3C-D7B6-4638-96AA-DD97BBA3B25E}" type="presParOf" srcId="{41DB3262-9208-4C40-998F-06F7E64639D9}" destId="{7B95BBBF-2F57-4D5D-935F-742DCFE7AD84}" srcOrd="1" destOrd="0" presId="urn:microsoft.com/office/officeart/2005/8/layout/cycle6"/>
    <dgm:cxn modelId="{E976EB59-22E7-4AE7-9B0A-A585DB174CB3}" type="presParOf" srcId="{41DB3262-9208-4C40-998F-06F7E64639D9}" destId="{B528127E-5BF5-4968-9B20-CD48289DB8B9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BA9DFF64-3FD2-4DEF-B9CC-40F77674766C}">
      <dgm:prSet phldrT="[Texto]" custT="1"/>
      <dgm:spPr/>
      <dgm:t>
        <a:bodyPr/>
        <a:lstStyle/>
        <a:p>
          <a:r>
            <a:rPr lang="es-ES" sz="3200" b="0" dirty="0">
              <a:effectLst/>
              <a:latin typeface="Gagalin" panose="020B0604020202020204" charset="0"/>
            </a:rPr>
            <a:t>CRECIMIENTO DESIGUAL DE LOS PROFESIONALES </a:t>
          </a:r>
        </a:p>
        <a:p>
          <a:r>
            <a:rPr lang="es-ES" sz="3200" b="0" dirty="0">
              <a:effectLst/>
              <a:latin typeface="Gagalin" panose="020B0604020202020204" charset="0"/>
            </a:rPr>
            <a:t>Condicionado a los convenios que se formalizan con las corporaciones locales </a:t>
          </a:r>
        </a:p>
      </dgm:t>
    </dgm:pt>
    <dgm:pt modelId="{DAF0E7FD-D2F3-467F-9D94-AFF775EB3C9F}" type="parTrans" cxnId="{CC14965B-ECFF-4153-89CD-42812040EAC3}">
      <dgm:prSet/>
      <dgm:spPr/>
      <dgm:t>
        <a:bodyPr/>
        <a:lstStyle/>
        <a:p>
          <a:endParaRPr lang="es-ES" sz="2400" b="0">
            <a:effectLst/>
            <a:latin typeface="Gagalin" panose="020B0604020202020204" charset="0"/>
          </a:endParaRPr>
        </a:p>
      </dgm:t>
    </dgm:pt>
    <dgm:pt modelId="{DF6D1EF0-FB59-44E8-B287-F49B5E239F3C}" type="sibTrans" cxnId="{CC14965B-ECFF-4153-89CD-42812040EAC3}">
      <dgm:prSet/>
      <dgm:spPr/>
      <dgm:t>
        <a:bodyPr/>
        <a:lstStyle/>
        <a:p>
          <a:endParaRPr lang="es-ES" sz="2400" b="0">
            <a:effectLst/>
            <a:latin typeface="Gagalin" panose="020B0604020202020204" charset="0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3200" b="0" dirty="0">
              <a:effectLst/>
              <a:latin typeface="Gagalin" panose="020B0604020202020204" charset="0"/>
            </a:rPr>
            <a:t>CONFLUENCIA DE UN MODELO MIXTO DE GESTIÓN AUTONÓMICA Y LOCAL </a:t>
          </a:r>
          <a:r>
            <a:rPr lang="es-ES" sz="2400" b="0" dirty="0">
              <a:effectLst/>
              <a:latin typeface="Gagalin" panose="020B0604020202020204" charset="0"/>
            </a:rPr>
            <a:t>(MUNICIPAL Y SUPRAMUNICIPAL)</a:t>
          </a:r>
          <a:endParaRPr lang="es-ES" sz="3200" b="0" dirty="0">
            <a:effectLst/>
            <a:latin typeface="Gagalin" panose="020B0604020202020204" charset="0"/>
          </a:endParaRP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2400" b="0">
            <a:effectLst/>
            <a:latin typeface="Gagalin" panose="020B0604020202020204" charset="0"/>
          </a:endParaRP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2400" b="0">
            <a:effectLst/>
            <a:latin typeface="Gagalin" panose="020B0604020202020204" charset="0"/>
          </a:endParaRPr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9DFB8BA8-6744-4495-9B5D-EA44CAB38C96}" type="pres">
      <dgm:prSet presAssocID="{BA9DFF64-3FD2-4DEF-B9CC-40F77674766C}" presName="node" presStyleLbl="node1" presStyleIdx="0" presStyleCnt="2" custScaleX="134135" custScaleY="114480">
        <dgm:presLayoutVars>
          <dgm:bulletEnabled val="1"/>
        </dgm:presLayoutVars>
      </dgm:prSet>
      <dgm:spPr/>
    </dgm:pt>
    <dgm:pt modelId="{EE67A779-795C-4464-844F-1BD32030B945}" type="pres">
      <dgm:prSet presAssocID="{BA9DFF64-3FD2-4DEF-B9CC-40F77674766C}" presName="spNode" presStyleCnt="0"/>
      <dgm:spPr/>
    </dgm:pt>
    <dgm:pt modelId="{A00E51E6-A1AB-4F3B-A87D-00C72FF25991}" type="pres">
      <dgm:prSet presAssocID="{DF6D1EF0-FB59-44E8-B287-F49B5E239F3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 custScaleY="114480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86AA4D1A-406C-40B9-B5E6-434722526368}" type="presOf" srcId="{DF6D1EF0-FB59-44E8-B287-F49B5E239F3C}" destId="{A00E51E6-A1AB-4F3B-A87D-00C72FF25991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C14965B-ECFF-4153-89CD-42812040EAC3}" srcId="{4E0442EA-6288-4ECA-9C6E-2FCED005F9C0}" destId="{BA9DFF64-3FD2-4DEF-B9CC-40F77674766C}" srcOrd="0" destOrd="0" parTransId="{DAF0E7FD-D2F3-467F-9D94-AFF775EB3C9F}" sibTransId="{DF6D1EF0-FB59-44E8-B287-F49B5E239F3C}"/>
    <dgm:cxn modelId="{B7B7EB67-F6D3-4FD0-AF8B-0A35DE95E02D}" type="presOf" srcId="{BA9DFF64-3FD2-4DEF-B9CC-40F77674766C}" destId="{9DFB8BA8-6744-4495-9B5D-EA44CAB38C96}" srcOrd="0" destOrd="0" presId="urn:microsoft.com/office/officeart/2005/8/layout/cycle6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51787B4A-9170-4614-AE0D-54D1428AD5FF}" type="presParOf" srcId="{41DB3262-9208-4C40-998F-06F7E64639D9}" destId="{9DFB8BA8-6744-4495-9B5D-EA44CAB38C96}" srcOrd="0" destOrd="0" presId="urn:microsoft.com/office/officeart/2005/8/layout/cycle6"/>
    <dgm:cxn modelId="{FAAEB01A-A2C6-42DA-B7CC-B5045E56E6D8}" type="presParOf" srcId="{41DB3262-9208-4C40-998F-06F7E64639D9}" destId="{EE67A779-795C-4464-844F-1BD32030B945}" srcOrd="1" destOrd="0" presId="urn:microsoft.com/office/officeart/2005/8/layout/cycle6"/>
    <dgm:cxn modelId="{1EA9510B-D00B-419B-93FE-4542A32D892B}" type="presParOf" srcId="{41DB3262-9208-4C40-998F-06F7E64639D9}" destId="{A00E51E6-A1AB-4F3B-A87D-00C72FF25991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EA3673C-6CF8-422D-A8C5-53930B3BF625}" type="doc">
      <dgm:prSet loTypeId="urn:microsoft.com/office/officeart/2009/3/layout/IncreasingArrowsProcess" loCatId="process" qsTypeId="urn:microsoft.com/office/officeart/2005/8/quickstyle/3d2" qsCatId="3D" csTypeId="urn:microsoft.com/office/officeart/2005/8/colors/colorful1" csCatId="colorful" phldr="1"/>
      <dgm:spPr/>
    </dgm:pt>
    <dgm:pt modelId="{E54B8959-3A4E-4F3E-94A4-B516E3AF64C9}">
      <dgm:prSet phldrT="[Texto]"/>
      <dgm:spPr/>
      <dgm:t>
        <a:bodyPr vert="horz"/>
        <a:lstStyle/>
        <a:p>
          <a:r>
            <a:rPr lang="es-ES" b="0">
              <a:latin typeface="Gagalin" panose="020B0604020202020204" charset="0"/>
            </a:rPr>
            <a:t>LOPIVI</a:t>
          </a:r>
          <a:endParaRPr lang="es-ES" b="0" dirty="0">
            <a:latin typeface="Gagalin" panose="020B0604020202020204" charset="0"/>
          </a:endParaRPr>
        </a:p>
      </dgm:t>
    </dgm:pt>
    <dgm:pt modelId="{BBCC6FFA-F18E-41ED-9214-B854B37B41F2}" type="parTrans" cxnId="{98630BC8-0969-4D86-A3B8-98F5D5FC3AA0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00CFDA64-AF4E-4DF2-8E51-E0FC669A0677}" type="sibTrans" cxnId="{98630BC8-0969-4D86-A3B8-98F5D5FC3AA0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10BD2F52-7550-43F0-978A-3BD9B42FF1A3}">
      <dgm:prSet phldrT="[Texto]"/>
      <dgm:spPr/>
      <dgm:t>
        <a:bodyPr/>
        <a:lstStyle/>
        <a:p>
          <a:r>
            <a:rPr lang="es-ES" b="0" dirty="0">
              <a:latin typeface="Gagalin" panose="020B0604020202020204" charset="0"/>
            </a:rPr>
            <a:t>MANUAL DE INTERVENCIÓN FAMILIAR CON MENORES</a:t>
          </a:r>
        </a:p>
      </dgm:t>
    </dgm:pt>
    <dgm:pt modelId="{060F34F4-9D91-4BFF-AFFE-22291134FA49}" type="parTrans" cxnId="{793F09AB-A427-4385-BECB-EF4215FCB1F4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FBE8938A-BC6B-4A7C-96F9-69C994F5BF54}" type="sibTrans" cxnId="{793F09AB-A427-4385-BECB-EF4215FCB1F4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2647814C-3395-4401-8E75-CDECA2E069D6}">
      <dgm:prSet phldrT="[Texto]"/>
      <dgm:spPr/>
      <dgm:t>
        <a:bodyPr vert="horz"/>
        <a:lstStyle/>
        <a:p>
          <a:r>
            <a:rPr lang="es-ES" b="0" dirty="0">
              <a:latin typeface="Gagalin" panose="020B0604020202020204" charset="0"/>
            </a:rPr>
            <a:t>PILOTAJE EN 63 ÁREAS/ZONAS DE SERVICIOS SOCIALES</a:t>
          </a:r>
        </a:p>
      </dgm:t>
    </dgm:pt>
    <dgm:pt modelId="{0AA7F18B-1832-466D-918F-8874FA203F09}" type="parTrans" cxnId="{670B0C17-6E66-4AFE-B1BF-76D643420D46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CD224C9B-3EE0-4BB5-A1D5-6E644E8A4C31}" type="sibTrans" cxnId="{670B0C17-6E66-4AFE-B1BF-76D643420D46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01C1005D-0D5B-4576-B895-71C0C435E2FE}">
      <dgm:prSet phldrT="[Texto]"/>
      <dgm:spPr/>
      <dgm:t>
        <a:bodyPr vert="horz"/>
        <a:lstStyle/>
        <a:p>
          <a:r>
            <a:rPr lang="es-ES" b="0" dirty="0">
              <a:latin typeface="Gagalin" panose="020B0604020202020204" charset="0"/>
            </a:rPr>
            <a:t>IMPLANTACIÓN REGIONAL</a:t>
          </a:r>
        </a:p>
      </dgm:t>
    </dgm:pt>
    <dgm:pt modelId="{6D3261B8-DC3E-49BA-9FD9-D9EEDE5C727E}" type="parTrans" cxnId="{71BB77A5-31DB-4D33-AD31-528663947630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5F187F7E-153A-408F-890B-A1ED604ED200}" type="sibTrans" cxnId="{71BB77A5-31DB-4D33-AD31-528663947630}">
      <dgm:prSet/>
      <dgm:spPr/>
      <dgm:t>
        <a:bodyPr/>
        <a:lstStyle/>
        <a:p>
          <a:endParaRPr lang="es-ES" b="0">
            <a:latin typeface="Gagalin" panose="020B0604020202020204" charset="0"/>
          </a:endParaRPr>
        </a:p>
      </dgm:t>
    </dgm:pt>
    <dgm:pt modelId="{F8948A27-66D9-4938-8457-6821BEDBFB05}" type="pres">
      <dgm:prSet presAssocID="{1EA3673C-6CF8-422D-A8C5-53930B3BF625}" presName="Name0" presStyleCnt="0">
        <dgm:presLayoutVars>
          <dgm:chMax val="5"/>
          <dgm:chPref val="5"/>
          <dgm:dir/>
          <dgm:animLvl val="lvl"/>
        </dgm:presLayoutVars>
      </dgm:prSet>
      <dgm:spPr/>
    </dgm:pt>
    <dgm:pt modelId="{BE01755A-7764-4256-9E96-BFB33556569E}" type="pres">
      <dgm:prSet presAssocID="{E54B8959-3A4E-4F3E-94A4-B516E3AF64C9}" presName="parentText1" presStyleLbl="node1" presStyleIdx="0" presStyleCnt="4">
        <dgm:presLayoutVars>
          <dgm:chMax/>
          <dgm:chPref val="3"/>
          <dgm:bulletEnabled val="1"/>
        </dgm:presLayoutVars>
      </dgm:prSet>
      <dgm:spPr/>
    </dgm:pt>
    <dgm:pt modelId="{BF789319-0585-464B-A032-317A911ED7AB}" type="pres">
      <dgm:prSet presAssocID="{10BD2F52-7550-43F0-978A-3BD9B42FF1A3}" presName="parentText2" presStyleLbl="node1" presStyleIdx="1" presStyleCnt="4">
        <dgm:presLayoutVars>
          <dgm:chMax/>
          <dgm:chPref val="3"/>
          <dgm:bulletEnabled val="1"/>
        </dgm:presLayoutVars>
      </dgm:prSet>
      <dgm:spPr/>
    </dgm:pt>
    <dgm:pt modelId="{4D9535CE-4F5D-41CA-A0FA-1F40243DC99D}" type="pres">
      <dgm:prSet presAssocID="{2647814C-3395-4401-8E75-CDECA2E069D6}" presName="parentText3" presStyleLbl="node1" presStyleIdx="2" presStyleCnt="4">
        <dgm:presLayoutVars>
          <dgm:chMax/>
          <dgm:chPref val="3"/>
          <dgm:bulletEnabled val="1"/>
        </dgm:presLayoutVars>
      </dgm:prSet>
      <dgm:spPr/>
    </dgm:pt>
    <dgm:pt modelId="{EB71CFF5-C5F1-4DBC-9DE3-AFCDB08DD070}" type="pres">
      <dgm:prSet presAssocID="{01C1005D-0D5B-4576-B895-71C0C435E2FE}" presName="parentText4" presStyleLbl="node1" presStyleIdx="3" presStyleCnt="4">
        <dgm:presLayoutVars>
          <dgm:chMax/>
          <dgm:chPref val="3"/>
          <dgm:bulletEnabled val="1"/>
        </dgm:presLayoutVars>
      </dgm:prSet>
      <dgm:spPr/>
    </dgm:pt>
  </dgm:ptLst>
  <dgm:cxnLst>
    <dgm:cxn modelId="{CC1AFF10-AEFA-4C62-9E16-AFD5F876A494}" type="presOf" srcId="{1EA3673C-6CF8-422D-A8C5-53930B3BF625}" destId="{F8948A27-66D9-4938-8457-6821BEDBFB05}" srcOrd="0" destOrd="0" presId="urn:microsoft.com/office/officeart/2009/3/layout/IncreasingArrowsProcess"/>
    <dgm:cxn modelId="{670B0C17-6E66-4AFE-B1BF-76D643420D46}" srcId="{1EA3673C-6CF8-422D-A8C5-53930B3BF625}" destId="{2647814C-3395-4401-8E75-CDECA2E069D6}" srcOrd="2" destOrd="0" parTransId="{0AA7F18B-1832-466D-918F-8874FA203F09}" sibTransId="{CD224C9B-3EE0-4BB5-A1D5-6E644E8A4C31}"/>
    <dgm:cxn modelId="{FF86C128-E452-42AC-BF73-B6010384ABE2}" type="presOf" srcId="{2647814C-3395-4401-8E75-CDECA2E069D6}" destId="{4D9535CE-4F5D-41CA-A0FA-1F40243DC99D}" srcOrd="0" destOrd="0" presId="urn:microsoft.com/office/officeart/2009/3/layout/IncreasingArrowsProcess"/>
    <dgm:cxn modelId="{5236933C-6795-40F3-A1F8-952880F847D7}" type="presOf" srcId="{01C1005D-0D5B-4576-B895-71C0C435E2FE}" destId="{EB71CFF5-C5F1-4DBC-9DE3-AFCDB08DD070}" srcOrd="0" destOrd="0" presId="urn:microsoft.com/office/officeart/2009/3/layout/IncreasingArrowsProcess"/>
    <dgm:cxn modelId="{381CF49C-FC60-4827-9519-AE8564CEF1B6}" type="presOf" srcId="{E54B8959-3A4E-4F3E-94A4-B516E3AF64C9}" destId="{BE01755A-7764-4256-9E96-BFB33556569E}" srcOrd="0" destOrd="0" presId="urn:microsoft.com/office/officeart/2009/3/layout/IncreasingArrowsProcess"/>
    <dgm:cxn modelId="{0B0E389E-259F-4157-B20A-1DA68AD44065}" type="presOf" srcId="{10BD2F52-7550-43F0-978A-3BD9B42FF1A3}" destId="{BF789319-0585-464B-A032-317A911ED7AB}" srcOrd="0" destOrd="0" presId="urn:microsoft.com/office/officeart/2009/3/layout/IncreasingArrowsProcess"/>
    <dgm:cxn modelId="{71BB77A5-31DB-4D33-AD31-528663947630}" srcId="{1EA3673C-6CF8-422D-A8C5-53930B3BF625}" destId="{01C1005D-0D5B-4576-B895-71C0C435E2FE}" srcOrd="3" destOrd="0" parTransId="{6D3261B8-DC3E-49BA-9FD9-D9EEDE5C727E}" sibTransId="{5F187F7E-153A-408F-890B-A1ED604ED200}"/>
    <dgm:cxn modelId="{793F09AB-A427-4385-BECB-EF4215FCB1F4}" srcId="{1EA3673C-6CF8-422D-A8C5-53930B3BF625}" destId="{10BD2F52-7550-43F0-978A-3BD9B42FF1A3}" srcOrd="1" destOrd="0" parTransId="{060F34F4-9D91-4BFF-AFFE-22291134FA49}" sibTransId="{FBE8938A-BC6B-4A7C-96F9-69C994F5BF54}"/>
    <dgm:cxn modelId="{98630BC8-0969-4D86-A3B8-98F5D5FC3AA0}" srcId="{1EA3673C-6CF8-422D-A8C5-53930B3BF625}" destId="{E54B8959-3A4E-4F3E-94A4-B516E3AF64C9}" srcOrd="0" destOrd="0" parTransId="{BBCC6FFA-F18E-41ED-9214-B854B37B41F2}" sibTransId="{00CFDA64-AF4E-4DF2-8E51-E0FC669A0677}"/>
    <dgm:cxn modelId="{6EA579FE-751B-4BD5-9049-A2C0A333A4D1}" type="presParOf" srcId="{F8948A27-66D9-4938-8457-6821BEDBFB05}" destId="{BE01755A-7764-4256-9E96-BFB33556569E}" srcOrd="0" destOrd="0" presId="urn:microsoft.com/office/officeart/2009/3/layout/IncreasingArrowsProcess"/>
    <dgm:cxn modelId="{D4645E96-C55D-4BB6-A68C-EC5C95483B8E}" type="presParOf" srcId="{F8948A27-66D9-4938-8457-6821BEDBFB05}" destId="{BF789319-0585-464B-A032-317A911ED7AB}" srcOrd="1" destOrd="0" presId="urn:microsoft.com/office/officeart/2009/3/layout/IncreasingArrowsProcess"/>
    <dgm:cxn modelId="{8FB7123F-0DE9-4FF4-A5F1-03DB642029E9}" type="presParOf" srcId="{F8948A27-66D9-4938-8457-6821BEDBFB05}" destId="{4D9535CE-4F5D-41CA-A0FA-1F40243DC99D}" srcOrd="2" destOrd="0" presId="urn:microsoft.com/office/officeart/2009/3/layout/IncreasingArrowsProcess"/>
    <dgm:cxn modelId="{504CBB90-E586-4297-AB79-09E8BA1FA534}" type="presParOf" srcId="{F8948A27-66D9-4938-8457-6821BEDBFB05}" destId="{EB71CFF5-C5F1-4DBC-9DE3-AFCDB08DD070}" srcOrd="3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60B86978-E2FB-49E4-937D-6547D6478D8D}" type="doc">
      <dgm:prSet loTypeId="urn:microsoft.com/office/officeart/2005/8/layout/default" loCatId="list" qsTypeId="urn:microsoft.com/office/officeart/2005/8/quickstyle/3d3" qsCatId="3D" csTypeId="urn:microsoft.com/office/officeart/2005/8/colors/colorful3" csCatId="colorful" phldr="1"/>
      <dgm:spPr/>
      <dgm:t>
        <a:bodyPr/>
        <a:lstStyle/>
        <a:p>
          <a:endParaRPr lang="es-ES"/>
        </a:p>
      </dgm:t>
    </dgm:pt>
    <dgm:pt modelId="{E883C17F-A36B-4733-A7ED-EEFB55C66CB6}">
      <dgm:prSet phldrT="[Texto]"/>
      <dgm:spPr/>
      <dgm:t>
        <a:bodyPr/>
        <a:lstStyle/>
        <a:p>
          <a:pPr>
            <a:buClrTx/>
            <a:buSzTx/>
            <a:buFontTx/>
            <a:buNone/>
          </a:pPr>
          <a:r>
            <a:rPr lang="es-ES" dirty="0">
              <a:latin typeface="Gagalin" panose="020B0604020202020204" charset="0"/>
            </a:rPr>
            <a:t>CUESTIONARIOS DIRIGIDOS A TODOS LOS </a:t>
          </a:r>
          <a:r>
            <a:rPr lang="es-ES" dirty="0" err="1">
              <a:latin typeface="Gagalin" panose="020B0604020202020204" charset="0"/>
            </a:rPr>
            <a:t>ssap</a:t>
          </a:r>
          <a:r>
            <a:rPr lang="es-ES" dirty="0">
              <a:latin typeface="Gagalin" panose="020B0604020202020204" charset="0"/>
            </a:rPr>
            <a:t> PARA RECOGER APORTACIONES (ya realizado)</a:t>
          </a:r>
          <a:endParaRPr lang="es-ES" dirty="0"/>
        </a:p>
      </dgm:t>
    </dgm:pt>
    <dgm:pt modelId="{4DF7119C-6E04-47A9-A496-16781765360C}" type="parTrans" cxnId="{5244833A-F016-4FE7-97D9-73BC5A12BC7B}">
      <dgm:prSet/>
      <dgm:spPr/>
      <dgm:t>
        <a:bodyPr/>
        <a:lstStyle/>
        <a:p>
          <a:endParaRPr lang="es-ES"/>
        </a:p>
      </dgm:t>
    </dgm:pt>
    <dgm:pt modelId="{75A6A23A-D89B-4AE7-BA74-3377B4855AF6}" type="sibTrans" cxnId="{5244833A-F016-4FE7-97D9-73BC5A12BC7B}">
      <dgm:prSet/>
      <dgm:spPr/>
      <dgm:t>
        <a:bodyPr/>
        <a:lstStyle/>
        <a:p>
          <a:endParaRPr lang="es-ES"/>
        </a:p>
      </dgm:t>
    </dgm:pt>
    <dgm:pt modelId="{1C5EDF67-0BA9-4CFC-BE1F-5DFF54BECA46}">
      <dgm:prSet/>
      <dgm:spPr/>
      <dgm:t>
        <a:bodyPr/>
        <a:lstStyle/>
        <a:p>
          <a:r>
            <a:rPr lang="es-ES" dirty="0">
              <a:latin typeface="Gagalin" panose="020B0604020202020204" charset="0"/>
            </a:rPr>
            <a:t>Creación de tres MESAS de trabajo (representación de todos los perfiles</a:t>
          </a:r>
          <a:r>
            <a:rPr kumimoji="0" lang="es-ES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+mn-ea"/>
              <a:cs typeface="+mn-cs"/>
            </a:rPr>
            <a:t> profesionales), </a:t>
          </a:r>
        </a:p>
        <a:p>
          <a:r>
            <a:rPr kumimoji="0" lang="es-ES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+mn-ea"/>
              <a:cs typeface="+mn-cs"/>
            </a:rPr>
            <a:t>primera sesión 25 de septiembre.</a:t>
          </a:r>
        </a:p>
      </dgm:t>
    </dgm:pt>
    <dgm:pt modelId="{1D95F2D6-7827-4841-B994-D3BB1FB0332A}" type="parTrans" cxnId="{3DE64BCC-4983-4929-883B-16D1A2875C98}">
      <dgm:prSet/>
      <dgm:spPr/>
      <dgm:t>
        <a:bodyPr/>
        <a:lstStyle/>
        <a:p>
          <a:endParaRPr lang="es-ES"/>
        </a:p>
      </dgm:t>
    </dgm:pt>
    <dgm:pt modelId="{462A3241-C2C8-489F-A9E1-70C249EAF759}" type="sibTrans" cxnId="{3DE64BCC-4983-4929-883B-16D1A2875C98}">
      <dgm:prSet/>
      <dgm:spPr/>
      <dgm:t>
        <a:bodyPr/>
        <a:lstStyle/>
        <a:p>
          <a:endParaRPr lang="es-ES"/>
        </a:p>
      </dgm:t>
    </dgm:pt>
    <dgm:pt modelId="{D571E0E7-938D-4110-9884-1DD9470E14B6}" type="pres">
      <dgm:prSet presAssocID="{60B86978-E2FB-49E4-937D-6547D6478D8D}" presName="diagram" presStyleCnt="0">
        <dgm:presLayoutVars>
          <dgm:dir/>
          <dgm:resizeHandles val="exact"/>
        </dgm:presLayoutVars>
      </dgm:prSet>
      <dgm:spPr/>
    </dgm:pt>
    <dgm:pt modelId="{3E222E36-29F7-4331-845E-2BF1459F6A93}" type="pres">
      <dgm:prSet presAssocID="{E883C17F-A36B-4733-A7ED-EEFB55C66CB6}" presName="node" presStyleLbl="node1" presStyleIdx="0" presStyleCnt="2">
        <dgm:presLayoutVars>
          <dgm:bulletEnabled val="1"/>
        </dgm:presLayoutVars>
      </dgm:prSet>
      <dgm:spPr/>
    </dgm:pt>
    <dgm:pt modelId="{F9FD416E-3FEA-4132-A745-BB1C0757D65E}" type="pres">
      <dgm:prSet presAssocID="{75A6A23A-D89B-4AE7-BA74-3377B4855AF6}" presName="sibTrans" presStyleCnt="0"/>
      <dgm:spPr/>
    </dgm:pt>
    <dgm:pt modelId="{2B162232-B984-4AC3-B067-146667E618C1}" type="pres">
      <dgm:prSet presAssocID="{1C5EDF67-0BA9-4CFC-BE1F-5DFF54BECA46}" presName="node" presStyleLbl="node1" presStyleIdx="1" presStyleCnt="2">
        <dgm:presLayoutVars>
          <dgm:bulletEnabled val="1"/>
        </dgm:presLayoutVars>
      </dgm:prSet>
      <dgm:spPr/>
    </dgm:pt>
  </dgm:ptLst>
  <dgm:cxnLst>
    <dgm:cxn modelId="{5244833A-F016-4FE7-97D9-73BC5A12BC7B}" srcId="{60B86978-E2FB-49E4-937D-6547D6478D8D}" destId="{E883C17F-A36B-4733-A7ED-EEFB55C66CB6}" srcOrd="0" destOrd="0" parTransId="{4DF7119C-6E04-47A9-A496-16781765360C}" sibTransId="{75A6A23A-D89B-4AE7-BA74-3377B4855AF6}"/>
    <dgm:cxn modelId="{22A2CE7D-3584-4E4C-9BEA-3DFD55A1136B}" type="presOf" srcId="{E883C17F-A36B-4733-A7ED-EEFB55C66CB6}" destId="{3E222E36-29F7-4331-845E-2BF1459F6A93}" srcOrd="0" destOrd="0" presId="urn:microsoft.com/office/officeart/2005/8/layout/default"/>
    <dgm:cxn modelId="{3DE64BCC-4983-4929-883B-16D1A2875C98}" srcId="{60B86978-E2FB-49E4-937D-6547D6478D8D}" destId="{1C5EDF67-0BA9-4CFC-BE1F-5DFF54BECA46}" srcOrd="1" destOrd="0" parTransId="{1D95F2D6-7827-4841-B994-D3BB1FB0332A}" sibTransId="{462A3241-C2C8-489F-A9E1-70C249EAF759}"/>
    <dgm:cxn modelId="{B4368DDF-EBEF-4E5C-8EB2-6FF0CBD9D1D9}" type="presOf" srcId="{1C5EDF67-0BA9-4CFC-BE1F-5DFF54BECA46}" destId="{2B162232-B984-4AC3-B067-146667E618C1}" srcOrd="0" destOrd="0" presId="urn:microsoft.com/office/officeart/2005/8/layout/default"/>
    <dgm:cxn modelId="{0C6686F4-45B5-434E-A574-B80776447D32}" type="presOf" srcId="{60B86978-E2FB-49E4-937D-6547D6478D8D}" destId="{D571E0E7-938D-4110-9884-1DD9470E14B6}" srcOrd="0" destOrd="0" presId="urn:microsoft.com/office/officeart/2005/8/layout/default"/>
    <dgm:cxn modelId="{01C0D346-FE81-4F58-AD44-EEF383AFBCA3}" type="presParOf" srcId="{D571E0E7-938D-4110-9884-1DD9470E14B6}" destId="{3E222E36-29F7-4331-845E-2BF1459F6A93}" srcOrd="0" destOrd="0" presId="urn:microsoft.com/office/officeart/2005/8/layout/default"/>
    <dgm:cxn modelId="{3503D655-4D9E-4C71-A1EB-C0DB81881A34}" type="presParOf" srcId="{D571E0E7-938D-4110-9884-1DD9470E14B6}" destId="{F9FD416E-3FEA-4132-A745-BB1C0757D65E}" srcOrd="1" destOrd="0" presId="urn:microsoft.com/office/officeart/2005/8/layout/default"/>
    <dgm:cxn modelId="{CC312B33-8E50-4451-AE48-7BD18B8DA997}" type="presParOf" srcId="{D571E0E7-938D-4110-9884-1DD9470E14B6}" destId="{2B162232-B984-4AC3-B067-146667E618C1}" srcOrd="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B36732-9D1B-4D09-AF73-C82A991EBFD4}" type="doc">
      <dgm:prSet loTypeId="urn:microsoft.com/office/officeart/2005/8/layout/venn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s-ES"/>
        </a:p>
      </dgm:t>
    </dgm:pt>
    <dgm:pt modelId="{004DD029-D108-4E39-8C13-4885C2BF156D}">
      <dgm:prSet custT="1"/>
      <dgm:spPr/>
      <dgm:t>
        <a:bodyPr/>
        <a:lstStyle/>
        <a:p>
          <a:r>
            <a:rPr lang="en-US" sz="3200" b="0">
              <a:latin typeface="Gagalin" panose="020B0604020202020204" charset="0"/>
            </a:rPr>
            <a:t>AUMENTAR LA CALIDAD DE LA ATENCIÓN  SOCIAL Y LA EFICIENCIA DE LOS SSAP.</a:t>
          </a:r>
          <a:endParaRPr lang="es-ES" sz="3200" b="0">
            <a:latin typeface="Gagalin" panose="020B0604020202020204" charset="0"/>
          </a:endParaRPr>
        </a:p>
      </dgm:t>
    </dgm:pt>
    <dgm:pt modelId="{11082A28-37FF-4DF5-AE1C-40B9ABC1EC30}" type="parTrans" cxnId="{7990E082-0889-478A-AC9A-F7D2C1A204EE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A1F13912-2B42-46F0-A10C-332C8AAFD405}" type="sibTrans" cxnId="{7990E082-0889-478A-AC9A-F7D2C1A204EE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A611ED66-A49B-43ED-8A4C-897C5FB23CDD}">
      <dgm:prSet custT="1"/>
      <dgm:spPr>
        <a:solidFill>
          <a:schemeClr val="accent3">
            <a:lumMod val="60000"/>
            <a:lumOff val="40000"/>
            <a:alpha val="50000"/>
          </a:schemeClr>
        </a:solidFill>
      </dgm:spPr>
      <dgm:t>
        <a:bodyPr/>
        <a:lstStyle/>
        <a:p>
          <a:r>
            <a:rPr lang="en-US" sz="3200" b="0">
              <a:latin typeface="Gagalin" panose="020B0604020202020204" charset="0"/>
            </a:rPr>
            <a:t>ARTICULAR EL TRABAJO EN RED PARA CONTRARRESTAR EL IMPACTO DE LA POBREZA Y LA EXCLUSIÓN SOCIAL EN CLM. </a:t>
          </a:r>
          <a:endParaRPr lang="es-ES" sz="3200" b="0">
            <a:latin typeface="Gagalin" panose="020B0604020202020204" charset="0"/>
          </a:endParaRPr>
        </a:p>
      </dgm:t>
    </dgm:pt>
    <dgm:pt modelId="{0DC6F422-091C-40A8-8128-8F6EAAE9EC0E}" type="parTrans" cxnId="{7384FB2A-917D-480B-B74F-8BC54820DC05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218BA9A3-64E0-4F2C-9675-9149F72D6B5F}" type="sibTrans" cxnId="{7384FB2A-917D-480B-B74F-8BC54820DC05}">
      <dgm:prSet/>
      <dgm:spPr/>
      <dgm:t>
        <a:bodyPr/>
        <a:lstStyle/>
        <a:p>
          <a:endParaRPr lang="es-ES" sz="3200">
            <a:latin typeface="Gagalin" panose="020B0604020202020204" charset="0"/>
          </a:endParaRPr>
        </a:p>
      </dgm:t>
    </dgm:pt>
    <dgm:pt modelId="{4D400852-678F-4E08-940C-327B8D8302EA}" type="pres">
      <dgm:prSet presAssocID="{71B36732-9D1B-4D09-AF73-C82A991EBFD4}" presName="Name0" presStyleCnt="0">
        <dgm:presLayoutVars>
          <dgm:dir/>
          <dgm:resizeHandles val="exact"/>
        </dgm:presLayoutVars>
      </dgm:prSet>
      <dgm:spPr/>
    </dgm:pt>
    <dgm:pt modelId="{94898138-C2A0-45E5-ADB3-526907F86286}" type="pres">
      <dgm:prSet presAssocID="{004DD029-D108-4E39-8C13-4885C2BF156D}" presName="Name5" presStyleLbl="vennNode1" presStyleIdx="0" presStyleCnt="2">
        <dgm:presLayoutVars>
          <dgm:bulletEnabled val="1"/>
        </dgm:presLayoutVars>
      </dgm:prSet>
      <dgm:spPr/>
    </dgm:pt>
    <dgm:pt modelId="{B3CA7A9B-87F8-4602-B124-5B5C1509F69F}" type="pres">
      <dgm:prSet presAssocID="{A1F13912-2B42-46F0-A10C-332C8AAFD405}" presName="space" presStyleCnt="0"/>
      <dgm:spPr/>
    </dgm:pt>
    <dgm:pt modelId="{573BD981-AC85-49BC-8350-7FEF51539849}" type="pres">
      <dgm:prSet presAssocID="{A611ED66-A49B-43ED-8A4C-897C5FB23CDD}" presName="Name5" presStyleLbl="vennNode1" presStyleIdx="1" presStyleCnt="2">
        <dgm:presLayoutVars>
          <dgm:bulletEnabled val="1"/>
        </dgm:presLayoutVars>
      </dgm:prSet>
      <dgm:spPr/>
    </dgm:pt>
  </dgm:ptLst>
  <dgm:cxnLst>
    <dgm:cxn modelId="{C53D410A-796C-40BC-A79F-E817873DB0A2}" type="presOf" srcId="{A611ED66-A49B-43ED-8A4C-897C5FB23CDD}" destId="{573BD981-AC85-49BC-8350-7FEF51539849}" srcOrd="0" destOrd="0" presId="urn:microsoft.com/office/officeart/2005/8/layout/venn3"/>
    <dgm:cxn modelId="{7384FB2A-917D-480B-B74F-8BC54820DC05}" srcId="{71B36732-9D1B-4D09-AF73-C82A991EBFD4}" destId="{A611ED66-A49B-43ED-8A4C-897C5FB23CDD}" srcOrd="1" destOrd="0" parTransId="{0DC6F422-091C-40A8-8128-8F6EAAE9EC0E}" sibTransId="{218BA9A3-64E0-4F2C-9675-9149F72D6B5F}"/>
    <dgm:cxn modelId="{8B2C0D71-A1AC-425B-8116-D1FF0AD1F1FC}" type="presOf" srcId="{71B36732-9D1B-4D09-AF73-C82A991EBFD4}" destId="{4D400852-678F-4E08-940C-327B8D8302EA}" srcOrd="0" destOrd="0" presId="urn:microsoft.com/office/officeart/2005/8/layout/venn3"/>
    <dgm:cxn modelId="{7990E082-0889-478A-AC9A-F7D2C1A204EE}" srcId="{71B36732-9D1B-4D09-AF73-C82A991EBFD4}" destId="{004DD029-D108-4E39-8C13-4885C2BF156D}" srcOrd="0" destOrd="0" parTransId="{11082A28-37FF-4DF5-AE1C-40B9ABC1EC30}" sibTransId="{A1F13912-2B42-46F0-A10C-332C8AAFD405}"/>
    <dgm:cxn modelId="{A7C927D1-243C-42AE-A0D5-F8C1A416E872}" type="presOf" srcId="{004DD029-D108-4E39-8C13-4885C2BF156D}" destId="{94898138-C2A0-45E5-ADB3-526907F86286}" srcOrd="0" destOrd="0" presId="urn:microsoft.com/office/officeart/2005/8/layout/venn3"/>
    <dgm:cxn modelId="{48CC474C-DECB-4B94-9278-4130BC06B235}" type="presParOf" srcId="{4D400852-678F-4E08-940C-327B8D8302EA}" destId="{94898138-C2A0-45E5-ADB3-526907F86286}" srcOrd="0" destOrd="0" presId="urn:microsoft.com/office/officeart/2005/8/layout/venn3"/>
    <dgm:cxn modelId="{B2A33FF0-589A-461D-BCCB-DB72D9122BFB}" type="presParOf" srcId="{4D400852-678F-4E08-940C-327B8D8302EA}" destId="{B3CA7A9B-87F8-4602-B124-5B5C1509F69F}" srcOrd="1" destOrd="0" presId="urn:microsoft.com/office/officeart/2005/8/layout/venn3"/>
    <dgm:cxn modelId="{C692BFE6-07C0-44B1-A081-D165B9EC3D84}" type="presParOf" srcId="{4D400852-678F-4E08-940C-327B8D8302EA}" destId="{573BD981-AC85-49BC-8350-7FEF51539849}" srcOrd="2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742013FD-6FF6-425C-A3EE-1AFAC2E22523}" type="doc">
      <dgm:prSet loTypeId="urn:microsoft.com/office/officeart/2005/8/layout/process1" loCatId="process" qsTypeId="urn:microsoft.com/office/officeart/2005/8/quickstyle/simple3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A1349EB1-BB48-450A-BB44-BABD5FBA0757}">
      <dgm:prSet custT="1"/>
      <dgm:spPr/>
      <dgm:t>
        <a:bodyPr/>
        <a:lstStyle/>
        <a:p>
          <a:r>
            <a:rPr lang="en-US" sz="3200" b="0" i="0" baseline="0" dirty="0">
              <a:latin typeface="Gagalin" panose="020B0604020202020204" charset="0"/>
            </a:rPr>
            <a:t>CONVOCATORIA PLURIANUAL 2025 Y 2026</a:t>
          </a:r>
          <a:r>
            <a:rPr lang="en-US" sz="3200" dirty="0">
              <a:latin typeface="Gagalin" panose="020B0604020202020204" charset="0"/>
            </a:rPr>
            <a:t> DE LA </a:t>
          </a:r>
          <a:r>
            <a:rPr lang="en-US" sz="3200" b="0" i="0" baseline="0" dirty="0">
              <a:latin typeface="Gagalin" panose="020B0604020202020204" charset="0"/>
            </a:rPr>
            <a:t>ORDEN DE INCLUSIÓN SOCIAL </a:t>
          </a:r>
          <a:endParaRPr lang="es-ES" sz="3200" dirty="0">
            <a:latin typeface="Gagalin" panose="020B0604020202020204" charset="0"/>
          </a:endParaRPr>
        </a:p>
      </dgm:t>
    </dgm:pt>
    <dgm:pt modelId="{29557D1E-F0A0-448B-A239-D73500B4D45F}" type="parTrans" cxnId="{4C1378B3-6DF6-466B-8001-7883C7F7D7B0}">
      <dgm:prSet/>
      <dgm:spPr/>
      <dgm:t>
        <a:bodyPr/>
        <a:lstStyle/>
        <a:p>
          <a:endParaRPr lang="es-ES" sz="4000">
            <a:latin typeface="Gagalin" panose="020B0604020202020204" charset="0"/>
          </a:endParaRPr>
        </a:p>
      </dgm:t>
    </dgm:pt>
    <dgm:pt modelId="{4BF92F31-C0A4-47D0-9B27-6AF803C7F91E}" type="sibTrans" cxnId="{4C1378B3-6DF6-466B-8001-7883C7F7D7B0}">
      <dgm:prSet custT="1"/>
      <dgm:spPr>
        <a:solidFill>
          <a:schemeClr val="accent1">
            <a:lumMod val="20000"/>
            <a:lumOff val="80000"/>
          </a:schemeClr>
        </a:solidFill>
      </dgm:spPr>
      <dgm:t>
        <a:bodyPr/>
        <a:lstStyle/>
        <a:p>
          <a:endParaRPr lang="es-ES" sz="2800">
            <a:latin typeface="Gagalin" panose="020B0604020202020204" charset="0"/>
          </a:endParaRPr>
        </a:p>
      </dgm:t>
    </dgm:pt>
    <dgm:pt modelId="{63643B82-DC82-40C7-AC38-3D1808EC8AB4}">
      <dgm:prSet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VA A PERMITIR EN 2026 EL ANÁLISIS DE LOS PROYECTOS .</a:t>
          </a:r>
        </a:p>
      </dgm:t>
    </dgm:pt>
    <dgm:pt modelId="{091583E3-B20F-46BB-9C26-D0635246B054}" type="parTrans" cxnId="{E48A79C6-BD94-40BF-91FC-527711FE36D2}">
      <dgm:prSet/>
      <dgm:spPr/>
      <dgm:t>
        <a:bodyPr/>
        <a:lstStyle/>
        <a:p>
          <a:endParaRPr lang="es-ES" sz="4000"/>
        </a:p>
      </dgm:t>
    </dgm:pt>
    <dgm:pt modelId="{C2E7F1C7-80EB-4ECE-847E-C8EFB7474509}" type="sibTrans" cxnId="{E48A79C6-BD94-40BF-91FC-527711FE36D2}">
      <dgm:prSet/>
      <dgm:spPr/>
      <dgm:t>
        <a:bodyPr/>
        <a:lstStyle/>
        <a:p>
          <a:endParaRPr lang="es-ES" sz="4000"/>
        </a:p>
      </dgm:t>
    </dgm:pt>
    <dgm:pt modelId="{86CA0E5A-C949-41A4-99C7-4124CBCBC37B}" type="pres">
      <dgm:prSet presAssocID="{742013FD-6FF6-425C-A3EE-1AFAC2E22523}" presName="Name0" presStyleCnt="0">
        <dgm:presLayoutVars>
          <dgm:dir/>
          <dgm:resizeHandles val="exact"/>
        </dgm:presLayoutVars>
      </dgm:prSet>
      <dgm:spPr/>
    </dgm:pt>
    <dgm:pt modelId="{1E1D27EF-822B-418E-AB95-D1607F06EBB9}" type="pres">
      <dgm:prSet presAssocID="{A1349EB1-BB48-450A-BB44-BABD5FBA0757}" presName="node" presStyleLbl="node1" presStyleIdx="0" presStyleCnt="2">
        <dgm:presLayoutVars>
          <dgm:bulletEnabled val="1"/>
        </dgm:presLayoutVars>
      </dgm:prSet>
      <dgm:spPr/>
    </dgm:pt>
    <dgm:pt modelId="{A4E4E965-D2B7-4B9D-BBA8-11C85B0F7705}" type="pres">
      <dgm:prSet presAssocID="{4BF92F31-C0A4-47D0-9B27-6AF803C7F91E}" presName="sibTrans" presStyleLbl="sibTrans2D1" presStyleIdx="0" presStyleCnt="1"/>
      <dgm:spPr/>
    </dgm:pt>
    <dgm:pt modelId="{CFF635BE-F591-4A6E-B93F-858308FD6290}" type="pres">
      <dgm:prSet presAssocID="{4BF92F31-C0A4-47D0-9B27-6AF803C7F91E}" presName="connectorText" presStyleLbl="sibTrans2D1" presStyleIdx="0" presStyleCnt="1"/>
      <dgm:spPr/>
    </dgm:pt>
    <dgm:pt modelId="{6AE2BD87-ED77-4050-A28E-185FFBA29149}" type="pres">
      <dgm:prSet presAssocID="{63643B82-DC82-40C7-AC38-3D1808EC8AB4}" presName="node" presStyleLbl="node1" presStyleIdx="1" presStyleCnt="2">
        <dgm:presLayoutVars>
          <dgm:bulletEnabled val="1"/>
        </dgm:presLayoutVars>
      </dgm:prSet>
      <dgm:spPr/>
    </dgm:pt>
  </dgm:ptLst>
  <dgm:cxnLst>
    <dgm:cxn modelId="{AAC34D2C-93E5-4743-B1DB-02050517036A}" type="presOf" srcId="{742013FD-6FF6-425C-A3EE-1AFAC2E22523}" destId="{86CA0E5A-C949-41A4-99C7-4124CBCBC37B}" srcOrd="0" destOrd="0" presId="urn:microsoft.com/office/officeart/2005/8/layout/process1"/>
    <dgm:cxn modelId="{701E1247-BF9D-43DF-8703-8D21CCC72680}" type="presOf" srcId="{63643B82-DC82-40C7-AC38-3D1808EC8AB4}" destId="{6AE2BD87-ED77-4050-A28E-185FFBA29149}" srcOrd="0" destOrd="0" presId="urn:microsoft.com/office/officeart/2005/8/layout/process1"/>
    <dgm:cxn modelId="{EE906F51-4F28-41F7-85DF-84A72C6F0D5D}" type="presOf" srcId="{A1349EB1-BB48-450A-BB44-BABD5FBA0757}" destId="{1E1D27EF-822B-418E-AB95-D1607F06EBB9}" srcOrd="0" destOrd="0" presId="urn:microsoft.com/office/officeart/2005/8/layout/process1"/>
    <dgm:cxn modelId="{F0FE86A0-6FBE-4E5D-802E-7EABFEDAB7F8}" type="presOf" srcId="{4BF92F31-C0A4-47D0-9B27-6AF803C7F91E}" destId="{CFF635BE-F591-4A6E-B93F-858308FD6290}" srcOrd="1" destOrd="0" presId="urn:microsoft.com/office/officeart/2005/8/layout/process1"/>
    <dgm:cxn modelId="{4C1378B3-6DF6-466B-8001-7883C7F7D7B0}" srcId="{742013FD-6FF6-425C-A3EE-1AFAC2E22523}" destId="{A1349EB1-BB48-450A-BB44-BABD5FBA0757}" srcOrd="0" destOrd="0" parTransId="{29557D1E-F0A0-448B-A239-D73500B4D45F}" sibTransId="{4BF92F31-C0A4-47D0-9B27-6AF803C7F91E}"/>
    <dgm:cxn modelId="{61D461BC-6F85-4B26-AD3B-BBE71D01E93D}" type="presOf" srcId="{4BF92F31-C0A4-47D0-9B27-6AF803C7F91E}" destId="{A4E4E965-D2B7-4B9D-BBA8-11C85B0F7705}" srcOrd="0" destOrd="0" presId="urn:microsoft.com/office/officeart/2005/8/layout/process1"/>
    <dgm:cxn modelId="{E48A79C6-BD94-40BF-91FC-527711FE36D2}" srcId="{742013FD-6FF6-425C-A3EE-1AFAC2E22523}" destId="{63643B82-DC82-40C7-AC38-3D1808EC8AB4}" srcOrd="1" destOrd="0" parTransId="{091583E3-B20F-46BB-9C26-D0635246B054}" sibTransId="{C2E7F1C7-80EB-4ECE-847E-C8EFB7474509}"/>
    <dgm:cxn modelId="{4C95EDC6-F016-4A92-84C5-84853A6ACB8B}" type="presParOf" srcId="{86CA0E5A-C949-41A4-99C7-4124CBCBC37B}" destId="{1E1D27EF-822B-418E-AB95-D1607F06EBB9}" srcOrd="0" destOrd="0" presId="urn:microsoft.com/office/officeart/2005/8/layout/process1"/>
    <dgm:cxn modelId="{025F51C7-3F85-4FA1-AAAD-72B2A84DE417}" type="presParOf" srcId="{86CA0E5A-C949-41A4-99C7-4124CBCBC37B}" destId="{A4E4E965-D2B7-4B9D-BBA8-11C85B0F7705}" srcOrd="1" destOrd="0" presId="urn:microsoft.com/office/officeart/2005/8/layout/process1"/>
    <dgm:cxn modelId="{BA941F99-06FA-4B86-BD46-25E19FFB2D03}" type="presParOf" srcId="{A4E4E965-D2B7-4B9D-BBA8-11C85B0F7705}" destId="{CFF635BE-F591-4A6E-B93F-858308FD6290}" srcOrd="0" destOrd="0" presId="urn:microsoft.com/office/officeart/2005/8/layout/process1"/>
    <dgm:cxn modelId="{BE151008-3D05-4866-9F8F-CAA5737B2024}" type="presParOf" srcId="{86CA0E5A-C949-41A4-99C7-4124CBCBC37B}" destId="{6AE2BD87-ED77-4050-A28E-185FFBA29149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2C8D219-E8A7-490A-80A8-2E77858D5F62}" type="doc">
      <dgm:prSet loTypeId="urn:microsoft.com/office/officeart/2005/8/layout/process4" loCatId="process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36A51237-597C-420E-8368-A1D14E3C699E}">
      <dgm:prSet phldrT="[Texto]"/>
      <dgm:spPr/>
      <dgm:t>
        <a:bodyPr/>
        <a:lstStyle/>
        <a:p>
          <a:r>
            <a:rPr lang="en-US">
              <a:latin typeface="Gagalin"/>
              <a:ea typeface="Gagalin"/>
              <a:cs typeface="Gagalin"/>
              <a:sym typeface="Gagalin"/>
            </a:rPr>
            <a:t>ESTRATEGIA PUEBLO GITANO</a:t>
          </a:r>
          <a:endParaRPr lang="es-ES" dirty="0"/>
        </a:p>
      </dgm:t>
    </dgm:pt>
    <dgm:pt modelId="{7E8C3DD0-F2E9-4168-B447-1738DD42A8D6}" type="parTrans" cxnId="{EFFC2F21-E650-4A7D-B93D-4B9AF1FD1A61}">
      <dgm:prSet/>
      <dgm:spPr/>
      <dgm:t>
        <a:bodyPr/>
        <a:lstStyle/>
        <a:p>
          <a:endParaRPr lang="es-ES"/>
        </a:p>
      </dgm:t>
    </dgm:pt>
    <dgm:pt modelId="{33E3C668-F708-481C-B5CE-3FA09A83D19A}" type="sibTrans" cxnId="{EFFC2F21-E650-4A7D-B93D-4B9AF1FD1A61}">
      <dgm:prSet/>
      <dgm:spPr/>
      <dgm:t>
        <a:bodyPr/>
        <a:lstStyle/>
        <a:p>
          <a:endParaRPr lang="es-ES"/>
        </a:p>
      </dgm:t>
    </dgm:pt>
    <dgm:pt modelId="{3768B381-38CA-4BE9-A3EE-6F375D15F3B4}">
      <dgm:prSet phldrT="[Texto]"/>
      <dgm:spPr/>
      <dgm:t>
        <a:bodyPr/>
        <a:lstStyle/>
        <a:p>
          <a:r>
            <a:rPr lang="en-US">
              <a:latin typeface="Gagalin"/>
              <a:ea typeface="Gagalin"/>
              <a:cs typeface="Gagalin"/>
              <a:sym typeface="Gagalin"/>
            </a:rPr>
            <a:t>ESTRATEGIA DE PERSONAS SIN HOGAR</a:t>
          </a:r>
          <a:endParaRPr lang="es-ES" dirty="0"/>
        </a:p>
      </dgm:t>
    </dgm:pt>
    <dgm:pt modelId="{4985D6D4-CBAB-4D59-AED7-5BA1E46F0354}" type="parTrans" cxnId="{D64F9B0F-EBC0-4B4B-A82C-80F6DB4C6D04}">
      <dgm:prSet/>
      <dgm:spPr/>
      <dgm:t>
        <a:bodyPr/>
        <a:lstStyle/>
        <a:p>
          <a:endParaRPr lang="es-ES"/>
        </a:p>
      </dgm:t>
    </dgm:pt>
    <dgm:pt modelId="{CE849B58-4AB5-4E1C-B2AC-F284F6C247DE}" type="sibTrans" cxnId="{D64F9B0F-EBC0-4B4B-A82C-80F6DB4C6D04}">
      <dgm:prSet/>
      <dgm:spPr/>
      <dgm:t>
        <a:bodyPr/>
        <a:lstStyle/>
        <a:p>
          <a:endParaRPr lang="es-ES"/>
        </a:p>
      </dgm:t>
    </dgm:pt>
    <dgm:pt modelId="{E220F980-0B03-4863-8134-6B6281FE256E}">
      <dgm:prSet phldrT="[Texto]"/>
      <dgm:spPr/>
      <dgm:t>
        <a:bodyPr/>
        <a:lstStyle/>
        <a:p>
          <a:r>
            <a:rPr lang="en-US" dirty="0">
              <a:latin typeface="Gagalin"/>
              <a:ea typeface="Gagalin"/>
              <a:cs typeface="Gagalin"/>
              <a:sym typeface="Gagalin"/>
            </a:rPr>
            <a:t>II ESTRATEGIA DE LUCHA CONTRA LA POBREZA Y LA EXCLUSIÓN SOCIAL</a:t>
          </a:r>
          <a:endParaRPr lang="es-ES" dirty="0"/>
        </a:p>
      </dgm:t>
    </dgm:pt>
    <dgm:pt modelId="{26F16176-4CE1-4A37-831F-DCE518D2C3CC}" type="parTrans" cxnId="{9A653B2A-BF9A-456C-BB50-913AF27E3550}">
      <dgm:prSet/>
      <dgm:spPr/>
      <dgm:t>
        <a:bodyPr/>
        <a:lstStyle/>
        <a:p>
          <a:endParaRPr lang="es-ES"/>
        </a:p>
      </dgm:t>
    </dgm:pt>
    <dgm:pt modelId="{EBE27083-F24B-4B7A-9115-45B098D1CA34}" type="sibTrans" cxnId="{9A653B2A-BF9A-456C-BB50-913AF27E3550}">
      <dgm:prSet/>
      <dgm:spPr/>
      <dgm:t>
        <a:bodyPr/>
        <a:lstStyle/>
        <a:p>
          <a:endParaRPr lang="es-ES"/>
        </a:p>
      </dgm:t>
    </dgm:pt>
    <dgm:pt modelId="{EBCD7ABF-15D4-4240-AED5-3600A46AA1DD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PARA MINIMIZAR EL IMPACTO DE LA POBREZA Y LA EXCLUSIÓN SOCIAL</a:t>
          </a:r>
        </a:p>
      </dgm:t>
    </dgm:pt>
    <dgm:pt modelId="{237ED970-E264-437E-9C41-72165BC8BE04}" type="parTrans" cxnId="{1C3475F5-40BF-47AE-A33A-49791718E2C1}">
      <dgm:prSet/>
      <dgm:spPr/>
      <dgm:t>
        <a:bodyPr/>
        <a:lstStyle/>
        <a:p>
          <a:endParaRPr lang="es-ES"/>
        </a:p>
      </dgm:t>
    </dgm:pt>
    <dgm:pt modelId="{C076BAC9-CEAA-40F6-ABB7-B8768B3D3DFE}" type="sibTrans" cxnId="{1C3475F5-40BF-47AE-A33A-49791718E2C1}">
      <dgm:prSet/>
      <dgm:spPr/>
      <dgm:t>
        <a:bodyPr/>
        <a:lstStyle/>
        <a:p>
          <a:endParaRPr lang="es-ES"/>
        </a:p>
      </dgm:t>
    </dgm:pt>
    <dgm:pt modelId="{A6B74FD8-6853-4DE3-95BD-A1CDF3ABD0C4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ES CLAVE LOS SERVICIOS SOCIALES DE ATENCIÓN PRIMARIA </a:t>
          </a:r>
        </a:p>
        <a:p>
          <a:r>
            <a:rPr lang="es-ES" sz="3200" dirty="0">
              <a:latin typeface="Gagalin" panose="020B0604020202020204" charset="0"/>
            </a:rPr>
            <a:t>(PRESENTES EN TODO EL TERRITORIO)</a:t>
          </a:r>
        </a:p>
      </dgm:t>
    </dgm:pt>
    <dgm:pt modelId="{679BC3B1-68B8-4E55-B44A-B2D577C19087}" type="parTrans" cxnId="{49C3B118-6212-455B-B0C8-84ECABA7A758}">
      <dgm:prSet/>
      <dgm:spPr/>
      <dgm:t>
        <a:bodyPr/>
        <a:lstStyle/>
        <a:p>
          <a:endParaRPr lang="es-ES"/>
        </a:p>
      </dgm:t>
    </dgm:pt>
    <dgm:pt modelId="{D3EF4E36-C650-4574-A5B1-36D5D67BEB43}" type="sibTrans" cxnId="{49C3B118-6212-455B-B0C8-84ECABA7A758}">
      <dgm:prSet/>
      <dgm:spPr/>
      <dgm:t>
        <a:bodyPr/>
        <a:lstStyle/>
        <a:p>
          <a:endParaRPr lang="es-ES"/>
        </a:p>
      </dgm:t>
    </dgm:pt>
    <dgm:pt modelId="{AF085AFE-3407-4662-BBCB-A8937032F38B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PROCESOS DE TRABAJO EN RED (SS.SS. – OTROS SISTEMAS)</a:t>
          </a:r>
        </a:p>
      </dgm:t>
    </dgm:pt>
    <dgm:pt modelId="{0D00D33B-81D1-4803-A39C-24E1322B0B86}" type="parTrans" cxnId="{7F4CD224-A0AB-4CBA-88F8-B7454D05D7A5}">
      <dgm:prSet/>
      <dgm:spPr/>
      <dgm:t>
        <a:bodyPr/>
        <a:lstStyle/>
        <a:p>
          <a:endParaRPr lang="es-ES"/>
        </a:p>
      </dgm:t>
    </dgm:pt>
    <dgm:pt modelId="{411DD0AB-CA2F-4DD4-8306-BF4E303C1C82}" type="sibTrans" cxnId="{7F4CD224-A0AB-4CBA-88F8-B7454D05D7A5}">
      <dgm:prSet/>
      <dgm:spPr/>
      <dgm:t>
        <a:bodyPr/>
        <a:lstStyle/>
        <a:p>
          <a:endParaRPr lang="es-ES"/>
        </a:p>
      </dgm:t>
    </dgm:pt>
    <dgm:pt modelId="{A85FF164-7190-4691-A004-4848FC7A23A9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DEFINIR UN MODELO DE TRABAJO COMÚN EN EL TERRITORIO</a:t>
          </a:r>
        </a:p>
      </dgm:t>
    </dgm:pt>
    <dgm:pt modelId="{405A5EB9-496C-4749-88DB-D11E8BD45DD8}" type="parTrans" cxnId="{F0152CC9-72E4-4E72-B144-B13D638B5084}">
      <dgm:prSet/>
      <dgm:spPr/>
      <dgm:t>
        <a:bodyPr/>
        <a:lstStyle/>
        <a:p>
          <a:endParaRPr lang="es-ES"/>
        </a:p>
      </dgm:t>
    </dgm:pt>
    <dgm:pt modelId="{459C6565-26E3-4BA6-A679-47C9B1764783}" type="sibTrans" cxnId="{F0152CC9-72E4-4E72-B144-B13D638B5084}">
      <dgm:prSet/>
      <dgm:spPr/>
      <dgm:t>
        <a:bodyPr/>
        <a:lstStyle/>
        <a:p>
          <a:endParaRPr lang="es-ES"/>
        </a:p>
      </dgm:t>
    </dgm:pt>
    <dgm:pt modelId="{CA18927F-DFD4-4DB3-96BC-12F0093C303D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ENGRANAJE DE LOS RECURSOS DE INCLUSIÓN EXISTENTES EN EL TERRITORIO</a:t>
          </a:r>
        </a:p>
      </dgm:t>
    </dgm:pt>
    <dgm:pt modelId="{3852EF7E-30A0-49C3-A9F0-0E193898477B}" type="parTrans" cxnId="{8AB7701B-CFE5-49B0-9664-7C702AEEBDBD}">
      <dgm:prSet/>
      <dgm:spPr/>
      <dgm:t>
        <a:bodyPr/>
        <a:lstStyle/>
        <a:p>
          <a:endParaRPr lang="es-ES"/>
        </a:p>
      </dgm:t>
    </dgm:pt>
    <dgm:pt modelId="{891E8E28-7E26-4CEF-820D-F7E7E57379B5}" type="sibTrans" cxnId="{8AB7701B-CFE5-49B0-9664-7C702AEEBDBD}">
      <dgm:prSet/>
      <dgm:spPr/>
      <dgm:t>
        <a:bodyPr/>
        <a:lstStyle/>
        <a:p>
          <a:endParaRPr lang="es-ES"/>
        </a:p>
      </dgm:t>
    </dgm:pt>
    <dgm:pt modelId="{25E9AC53-9A9C-47E2-AF11-1F5B3B442B5B}" type="pres">
      <dgm:prSet presAssocID="{12C8D219-E8A7-490A-80A8-2E77858D5F62}" presName="Name0" presStyleCnt="0">
        <dgm:presLayoutVars>
          <dgm:dir/>
          <dgm:animLvl val="lvl"/>
          <dgm:resizeHandles val="exact"/>
        </dgm:presLayoutVars>
      </dgm:prSet>
      <dgm:spPr/>
    </dgm:pt>
    <dgm:pt modelId="{33B9883A-76C0-4C6B-9EA4-4A89EB7A10D6}" type="pres">
      <dgm:prSet presAssocID="{A6B74FD8-6853-4DE3-95BD-A1CDF3ABD0C4}" presName="boxAndChildren" presStyleCnt="0"/>
      <dgm:spPr/>
    </dgm:pt>
    <dgm:pt modelId="{460C60CB-7BF8-45BB-947E-077A5E52C13C}" type="pres">
      <dgm:prSet presAssocID="{A6B74FD8-6853-4DE3-95BD-A1CDF3ABD0C4}" presName="parentTextBox" presStyleLbl="node1" presStyleIdx="0" presStyleCnt="2"/>
      <dgm:spPr/>
    </dgm:pt>
    <dgm:pt modelId="{3ED4B806-0633-4249-9A3E-D7F315C61294}" type="pres">
      <dgm:prSet presAssocID="{A6B74FD8-6853-4DE3-95BD-A1CDF3ABD0C4}" presName="entireBox" presStyleLbl="node1" presStyleIdx="0" presStyleCnt="2"/>
      <dgm:spPr/>
    </dgm:pt>
    <dgm:pt modelId="{126C3BA9-74AC-4443-BC2D-7A9E97351496}" type="pres">
      <dgm:prSet presAssocID="{A6B74FD8-6853-4DE3-95BD-A1CDF3ABD0C4}" presName="descendantBox" presStyleCnt="0"/>
      <dgm:spPr/>
    </dgm:pt>
    <dgm:pt modelId="{85EDF353-2379-44FC-AC91-DEA46919D56E}" type="pres">
      <dgm:prSet presAssocID="{CA18927F-DFD4-4DB3-96BC-12F0093C303D}" presName="childTextBox" presStyleLbl="fgAccFollowNode1" presStyleIdx="0" presStyleCnt="6">
        <dgm:presLayoutVars>
          <dgm:bulletEnabled val="1"/>
        </dgm:presLayoutVars>
      </dgm:prSet>
      <dgm:spPr/>
    </dgm:pt>
    <dgm:pt modelId="{8D463066-C589-4E50-BEC6-B63CE921F8D2}" type="pres">
      <dgm:prSet presAssocID="{AF085AFE-3407-4662-BBCB-A8937032F38B}" presName="childTextBox" presStyleLbl="fgAccFollowNode1" presStyleIdx="1" presStyleCnt="6">
        <dgm:presLayoutVars>
          <dgm:bulletEnabled val="1"/>
        </dgm:presLayoutVars>
      </dgm:prSet>
      <dgm:spPr/>
    </dgm:pt>
    <dgm:pt modelId="{9A089002-6DF2-4537-A596-60CEB5B51E1B}" type="pres">
      <dgm:prSet presAssocID="{A85FF164-7190-4691-A004-4848FC7A23A9}" presName="childTextBox" presStyleLbl="fgAccFollowNode1" presStyleIdx="2" presStyleCnt="6">
        <dgm:presLayoutVars>
          <dgm:bulletEnabled val="1"/>
        </dgm:presLayoutVars>
      </dgm:prSet>
      <dgm:spPr/>
    </dgm:pt>
    <dgm:pt modelId="{8D43DB9E-8647-4B38-8D0F-29CCE7A6852B}" type="pres">
      <dgm:prSet presAssocID="{C076BAC9-CEAA-40F6-ABB7-B8768B3D3DFE}" presName="sp" presStyleCnt="0"/>
      <dgm:spPr/>
    </dgm:pt>
    <dgm:pt modelId="{38CB1F1D-00FF-41F5-93D9-D43D142F81A7}" type="pres">
      <dgm:prSet presAssocID="{EBCD7ABF-15D4-4240-AED5-3600A46AA1DD}" presName="arrowAndChildren" presStyleCnt="0"/>
      <dgm:spPr/>
    </dgm:pt>
    <dgm:pt modelId="{14E99880-7182-43B0-B472-DAB41B3BB71C}" type="pres">
      <dgm:prSet presAssocID="{EBCD7ABF-15D4-4240-AED5-3600A46AA1DD}" presName="parentTextArrow" presStyleLbl="node1" presStyleIdx="0" presStyleCnt="2"/>
      <dgm:spPr/>
    </dgm:pt>
    <dgm:pt modelId="{465ECD9F-2702-4303-81C2-2E0ECDAE1253}" type="pres">
      <dgm:prSet presAssocID="{EBCD7ABF-15D4-4240-AED5-3600A46AA1DD}" presName="arrow" presStyleLbl="node1" presStyleIdx="1" presStyleCnt="2"/>
      <dgm:spPr/>
    </dgm:pt>
    <dgm:pt modelId="{F3FCE9DC-E086-49AB-BAFA-E3FE44913CC5}" type="pres">
      <dgm:prSet presAssocID="{EBCD7ABF-15D4-4240-AED5-3600A46AA1DD}" presName="descendantArrow" presStyleCnt="0"/>
      <dgm:spPr/>
    </dgm:pt>
    <dgm:pt modelId="{EBFD2868-689C-4B94-BF71-7722BC05443E}" type="pres">
      <dgm:prSet presAssocID="{36A51237-597C-420E-8368-A1D14E3C699E}" presName="childTextArrow" presStyleLbl="fgAccFollowNode1" presStyleIdx="3" presStyleCnt="6">
        <dgm:presLayoutVars>
          <dgm:bulletEnabled val="1"/>
        </dgm:presLayoutVars>
      </dgm:prSet>
      <dgm:spPr/>
    </dgm:pt>
    <dgm:pt modelId="{C90EF16B-0838-4471-9F64-0A46A1F61606}" type="pres">
      <dgm:prSet presAssocID="{3768B381-38CA-4BE9-A3EE-6F375D15F3B4}" presName="childTextArrow" presStyleLbl="fgAccFollowNode1" presStyleIdx="4" presStyleCnt="6">
        <dgm:presLayoutVars>
          <dgm:bulletEnabled val="1"/>
        </dgm:presLayoutVars>
      </dgm:prSet>
      <dgm:spPr/>
    </dgm:pt>
    <dgm:pt modelId="{F50A767E-9B69-43A0-9906-5751F591E9C5}" type="pres">
      <dgm:prSet presAssocID="{E220F980-0B03-4863-8134-6B6281FE256E}" presName="childTextArrow" presStyleLbl="fgAccFollowNode1" presStyleIdx="5" presStyleCnt="6">
        <dgm:presLayoutVars>
          <dgm:bulletEnabled val="1"/>
        </dgm:presLayoutVars>
      </dgm:prSet>
      <dgm:spPr/>
    </dgm:pt>
  </dgm:ptLst>
  <dgm:cxnLst>
    <dgm:cxn modelId="{70433006-D360-4D6C-A0FA-9A0475132246}" type="presOf" srcId="{A6B74FD8-6853-4DE3-95BD-A1CDF3ABD0C4}" destId="{3ED4B806-0633-4249-9A3E-D7F315C61294}" srcOrd="1" destOrd="0" presId="urn:microsoft.com/office/officeart/2005/8/layout/process4"/>
    <dgm:cxn modelId="{D64F9B0F-EBC0-4B4B-A82C-80F6DB4C6D04}" srcId="{EBCD7ABF-15D4-4240-AED5-3600A46AA1DD}" destId="{3768B381-38CA-4BE9-A3EE-6F375D15F3B4}" srcOrd="1" destOrd="0" parTransId="{4985D6D4-CBAB-4D59-AED7-5BA1E46F0354}" sibTransId="{CE849B58-4AB5-4E1C-B2AC-F284F6C247DE}"/>
    <dgm:cxn modelId="{49C3B118-6212-455B-B0C8-84ECABA7A758}" srcId="{12C8D219-E8A7-490A-80A8-2E77858D5F62}" destId="{A6B74FD8-6853-4DE3-95BD-A1CDF3ABD0C4}" srcOrd="1" destOrd="0" parTransId="{679BC3B1-68B8-4E55-B44A-B2D577C19087}" sibTransId="{D3EF4E36-C650-4574-A5B1-36D5D67BEB43}"/>
    <dgm:cxn modelId="{8AB7701B-CFE5-49B0-9664-7C702AEEBDBD}" srcId="{A6B74FD8-6853-4DE3-95BD-A1CDF3ABD0C4}" destId="{CA18927F-DFD4-4DB3-96BC-12F0093C303D}" srcOrd="0" destOrd="0" parTransId="{3852EF7E-30A0-49C3-A9F0-0E193898477B}" sibTransId="{891E8E28-7E26-4CEF-820D-F7E7E57379B5}"/>
    <dgm:cxn modelId="{EFFC2F21-E650-4A7D-B93D-4B9AF1FD1A61}" srcId="{EBCD7ABF-15D4-4240-AED5-3600A46AA1DD}" destId="{36A51237-597C-420E-8368-A1D14E3C699E}" srcOrd="0" destOrd="0" parTransId="{7E8C3DD0-F2E9-4168-B447-1738DD42A8D6}" sibTransId="{33E3C668-F708-481C-B5CE-3FA09A83D19A}"/>
    <dgm:cxn modelId="{7F4CD224-A0AB-4CBA-88F8-B7454D05D7A5}" srcId="{A6B74FD8-6853-4DE3-95BD-A1CDF3ABD0C4}" destId="{AF085AFE-3407-4662-BBCB-A8937032F38B}" srcOrd="1" destOrd="0" parTransId="{0D00D33B-81D1-4803-A39C-24E1322B0B86}" sibTransId="{411DD0AB-CA2F-4DD4-8306-BF4E303C1C82}"/>
    <dgm:cxn modelId="{06C3C826-D596-455D-B009-BAA2D52D0449}" type="presOf" srcId="{EBCD7ABF-15D4-4240-AED5-3600A46AA1DD}" destId="{14E99880-7182-43B0-B472-DAB41B3BB71C}" srcOrd="0" destOrd="0" presId="urn:microsoft.com/office/officeart/2005/8/layout/process4"/>
    <dgm:cxn modelId="{9A653B2A-BF9A-456C-BB50-913AF27E3550}" srcId="{EBCD7ABF-15D4-4240-AED5-3600A46AA1DD}" destId="{E220F980-0B03-4863-8134-6B6281FE256E}" srcOrd="2" destOrd="0" parTransId="{26F16176-4CE1-4A37-831F-DCE518D2C3CC}" sibTransId="{EBE27083-F24B-4B7A-9115-45B098D1CA34}"/>
    <dgm:cxn modelId="{E139C25D-3642-45B2-B2D2-9D2C74879104}" type="presOf" srcId="{E220F980-0B03-4863-8134-6B6281FE256E}" destId="{F50A767E-9B69-43A0-9906-5751F591E9C5}" srcOrd="0" destOrd="0" presId="urn:microsoft.com/office/officeart/2005/8/layout/process4"/>
    <dgm:cxn modelId="{6CEA1B64-970F-4576-A154-D6E6D78B0382}" type="presOf" srcId="{CA18927F-DFD4-4DB3-96BC-12F0093C303D}" destId="{85EDF353-2379-44FC-AC91-DEA46919D56E}" srcOrd="0" destOrd="0" presId="urn:microsoft.com/office/officeart/2005/8/layout/process4"/>
    <dgm:cxn modelId="{92CBEA45-E9C1-4128-B9A6-EC9B71806B3E}" type="presOf" srcId="{36A51237-597C-420E-8368-A1D14E3C699E}" destId="{EBFD2868-689C-4B94-BF71-7722BC05443E}" srcOrd="0" destOrd="0" presId="urn:microsoft.com/office/officeart/2005/8/layout/process4"/>
    <dgm:cxn modelId="{FE3B5B4E-E582-47C9-BF92-69385EA585AD}" type="presOf" srcId="{EBCD7ABF-15D4-4240-AED5-3600A46AA1DD}" destId="{465ECD9F-2702-4303-81C2-2E0ECDAE1253}" srcOrd="1" destOrd="0" presId="urn:microsoft.com/office/officeart/2005/8/layout/process4"/>
    <dgm:cxn modelId="{841DDB4E-AEE2-42BA-B3C2-62B876859D50}" type="presOf" srcId="{12C8D219-E8A7-490A-80A8-2E77858D5F62}" destId="{25E9AC53-9A9C-47E2-AF11-1F5B3B442B5B}" srcOrd="0" destOrd="0" presId="urn:microsoft.com/office/officeart/2005/8/layout/process4"/>
    <dgm:cxn modelId="{D91C8E59-8443-42CE-8323-185293795430}" type="presOf" srcId="{AF085AFE-3407-4662-BBCB-A8937032F38B}" destId="{8D463066-C589-4E50-BEC6-B63CE921F8D2}" srcOrd="0" destOrd="0" presId="urn:microsoft.com/office/officeart/2005/8/layout/process4"/>
    <dgm:cxn modelId="{2876E17A-1CFF-4816-B8CA-282613414685}" type="presOf" srcId="{A85FF164-7190-4691-A004-4848FC7A23A9}" destId="{9A089002-6DF2-4537-A596-60CEB5B51E1B}" srcOrd="0" destOrd="0" presId="urn:microsoft.com/office/officeart/2005/8/layout/process4"/>
    <dgm:cxn modelId="{ECD5378E-CF7E-4572-9018-2494A0AF06DE}" type="presOf" srcId="{3768B381-38CA-4BE9-A3EE-6F375D15F3B4}" destId="{C90EF16B-0838-4471-9F64-0A46A1F61606}" srcOrd="0" destOrd="0" presId="urn:microsoft.com/office/officeart/2005/8/layout/process4"/>
    <dgm:cxn modelId="{98B859B0-4881-4374-843C-4033E961BFA1}" type="presOf" srcId="{A6B74FD8-6853-4DE3-95BD-A1CDF3ABD0C4}" destId="{460C60CB-7BF8-45BB-947E-077A5E52C13C}" srcOrd="0" destOrd="0" presId="urn:microsoft.com/office/officeart/2005/8/layout/process4"/>
    <dgm:cxn modelId="{F0152CC9-72E4-4E72-B144-B13D638B5084}" srcId="{A6B74FD8-6853-4DE3-95BD-A1CDF3ABD0C4}" destId="{A85FF164-7190-4691-A004-4848FC7A23A9}" srcOrd="2" destOrd="0" parTransId="{405A5EB9-496C-4749-88DB-D11E8BD45DD8}" sibTransId="{459C6565-26E3-4BA6-A679-47C9B1764783}"/>
    <dgm:cxn modelId="{1C3475F5-40BF-47AE-A33A-49791718E2C1}" srcId="{12C8D219-E8A7-490A-80A8-2E77858D5F62}" destId="{EBCD7ABF-15D4-4240-AED5-3600A46AA1DD}" srcOrd="0" destOrd="0" parTransId="{237ED970-E264-437E-9C41-72165BC8BE04}" sibTransId="{C076BAC9-CEAA-40F6-ABB7-B8768B3D3DFE}"/>
    <dgm:cxn modelId="{1AF5B0FB-323E-4F8D-9507-ED0824304DDD}" type="presParOf" srcId="{25E9AC53-9A9C-47E2-AF11-1F5B3B442B5B}" destId="{33B9883A-76C0-4C6B-9EA4-4A89EB7A10D6}" srcOrd="0" destOrd="0" presId="urn:microsoft.com/office/officeart/2005/8/layout/process4"/>
    <dgm:cxn modelId="{A95366FB-5769-4971-B47C-E5A5497B93FD}" type="presParOf" srcId="{33B9883A-76C0-4C6B-9EA4-4A89EB7A10D6}" destId="{460C60CB-7BF8-45BB-947E-077A5E52C13C}" srcOrd="0" destOrd="0" presId="urn:microsoft.com/office/officeart/2005/8/layout/process4"/>
    <dgm:cxn modelId="{2B88ACC3-F7F1-4F36-BD76-0349ED71BEF4}" type="presParOf" srcId="{33B9883A-76C0-4C6B-9EA4-4A89EB7A10D6}" destId="{3ED4B806-0633-4249-9A3E-D7F315C61294}" srcOrd="1" destOrd="0" presId="urn:microsoft.com/office/officeart/2005/8/layout/process4"/>
    <dgm:cxn modelId="{4BE8EEBD-E23C-4C6B-8CE7-0FA2D4D5DCFD}" type="presParOf" srcId="{33B9883A-76C0-4C6B-9EA4-4A89EB7A10D6}" destId="{126C3BA9-74AC-4443-BC2D-7A9E97351496}" srcOrd="2" destOrd="0" presId="urn:microsoft.com/office/officeart/2005/8/layout/process4"/>
    <dgm:cxn modelId="{4F1E6BFB-4B76-4CEF-BFE1-5263BE352505}" type="presParOf" srcId="{126C3BA9-74AC-4443-BC2D-7A9E97351496}" destId="{85EDF353-2379-44FC-AC91-DEA46919D56E}" srcOrd="0" destOrd="0" presId="urn:microsoft.com/office/officeart/2005/8/layout/process4"/>
    <dgm:cxn modelId="{1696A4F4-188E-4882-BA50-727E2B8162A7}" type="presParOf" srcId="{126C3BA9-74AC-4443-BC2D-7A9E97351496}" destId="{8D463066-C589-4E50-BEC6-B63CE921F8D2}" srcOrd="1" destOrd="0" presId="urn:microsoft.com/office/officeart/2005/8/layout/process4"/>
    <dgm:cxn modelId="{0A63155E-0F4E-42F8-934C-3C4688F4ECDA}" type="presParOf" srcId="{126C3BA9-74AC-4443-BC2D-7A9E97351496}" destId="{9A089002-6DF2-4537-A596-60CEB5B51E1B}" srcOrd="2" destOrd="0" presId="urn:microsoft.com/office/officeart/2005/8/layout/process4"/>
    <dgm:cxn modelId="{E73B497A-A9B8-4D93-AD17-FD62C95BEDE4}" type="presParOf" srcId="{25E9AC53-9A9C-47E2-AF11-1F5B3B442B5B}" destId="{8D43DB9E-8647-4B38-8D0F-29CCE7A6852B}" srcOrd="1" destOrd="0" presId="urn:microsoft.com/office/officeart/2005/8/layout/process4"/>
    <dgm:cxn modelId="{924055D3-4830-4EE9-97B0-8C620D434944}" type="presParOf" srcId="{25E9AC53-9A9C-47E2-AF11-1F5B3B442B5B}" destId="{38CB1F1D-00FF-41F5-93D9-D43D142F81A7}" srcOrd="2" destOrd="0" presId="urn:microsoft.com/office/officeart/2005/8/layout/process4"/>
    <dgm:cxn modelId="{BF907EE1-6807-4753-8532-B9FE3E6D8E5B}" type="presParOf" srcId="{38CB1F1D-00FF-41F5-93D9-D43D142F81A7}" destId="{14E99880-7182-43B0-B472-DAB41B3BB71C}" srcOrd="0" destOrd="0" presId="urn:microsoft.com/office/officeart/2005/8/layout/process4"/>
    <dgm:cxn modelId="{0599F4BC-213A-46F9-8AA0-070E8A91F628}" type="presParOf" srcId="{38CB1F1D-00FF-41F5-93D9-D43D142F81A7}" destId="{465ECD9F-2702-4303-81C2-2E0ECDAE1253}" srcOrd="1" destOrd="0" presId="urn:microsoft.com/office/officeart/2005/8/layout/process4"/>
    <dgm:cxn modelId="{8CAADF2F-3FC8-489C-8E63-E41B16FC87B0}" type="presParOf" srcId="{38CB1F1D-00FF-41F5-93D9-D43D142F81A7}" destId="{F3FCE9DC-E086-49AB-BAFA-E3FE44913CC5}" srcOrd="2" destOrd="0" presId="urn:microsoft.com/office/officeart/2005/8/layout/process4"/>
    <dgm:cxn modelId="{A65EE3CF-991D-4F7B-BA96-C7923AA1E96C}" type="presParOf" srcId="{F3FCE9DC-E086-49AB-BAFA-E3FE44913CC5}" destId="{EBFD2868-689C-4B94-BF71-7722BC05443E}" srcOrd="0" destOrd="0" presId="urn:microsoft.com/office/officeart/2005/8/layout/process4"/>
    <dgm:cxn modelId="{C7A17E5F-545C-47A6-A658-FF3A8921EA31}" type="presParOf" srcId="{F3FCE9DC-E086-49AB-BAFA-E3FE44913CC5}" destId="{C90EF16B-0838-4471-9F64-0A46A1F61606}" srcOrd="1" destOrd="0" presId="urn:microsoft.com/office/officeart/2005/8/layout/process4"/>
    <dgm:cxn modelId="{2AA7134E-3099-4D62-9BF6-9701B2DA7941}" type="presParOf" srcId="{F3FCE9DC-E086-49AB-BAFA-E3FE44913CC5}" destId="{F50A767E-9B69-43A0-9906-5751F591E9C5}" srcOrd="2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BC700C2A-C962-4945-9D44-DD0A0C91B534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EF20991B-E868-4CC2-9B15-C4316465A606}">
      <dgm:prSet phldrT="[Texto]" custT="1"/>
      <dgm:spPr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 spcFirstLastPara="0" vert="horz" wrap="square" lIns="144780" tIns="144780" rIns="144780" bIns="144780" numCol="1" spcCol="1270" anchor="ctr" anchorCtr="0"/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s-ES" sz="3800" b="1" i="0" u="none" strike="noStrike" kern="1200" cap="none" spc="0" normalizeH="0" baseline="0" noProof="0" dirty="0">
              <a:ln/>
              <a:solidFill>
                <a:prstClr val="black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El 28 de octubre se constituye el GRUPO DE TRABAJO PERMANENTE </a:t>
          </a:r>
        </a:p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s-ES" sz="3800" b="1" i="0" u="none" strike="noStrike" kern="1200" cap="none" spc="0" normalizeH="0" baseline="0" noProof="0" dirty="0">
              <a:ln/>
              <a:solidFill>
                <a:prstClr val="black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(ESTABLECIDO POR la estrategia):</a:t>
          </a:r>
          <a:endParaRPr kumimoji="0" lang="es-ES" sz="3800" b="1" i="0" u="none" strike="noStrike" kern="1200" cap="none" spc="0" normalizeH="0" baseline="0" dirty="0">
            <a:ln/>
            <a:solidFill>
              <a:prstClr val="black"/>
            </a:solidFill>
            <a:effectLst/>
            <a:uLnTx/>
            <a:uFillTx/>
            <a:latin typeface="Gagalin" panose="020B0604020202020204" charset="0"/>
            <a:ea typeface="Aptos"/>
            <a:cs typeface="Times New Roman" panose="02020603050405020304" pitchFamily="18" charset="0"/>
          </a:endParaRPr>
        </a:p>
      </dgm:t>
    </dgm:pt>
    <dgm:pt modelId="{F60A61DB-2F82-42C3-9A27-CC97F2047E09}" type="parTrans" cxnId="{0AD26E81-0E4A-49E9-B098-9132ABD54370}">
      <dgm:prSet/>
      <dgm:spPr/>
      <dgm:t>
        <a:bodyPr/>
        <a:lstStyle/>
        <a:p>
          <a:endParaRPr lang="es-ES"/>
        </a:p>
      </dgm:t>
    </dgm:pt>
    <dgm:pt modelId="{E4C65C58-BE1F-47B0-A144-1D39DCEB678A}" type="sibTrans" cxnId="{0AD26E81-0E4A-49E9-B098-9132ABD54370}">
      <dgm:prSet/>
      <dgm:spPr/>
      <dgm:t>
        <a:bodyPr/>
        <a:lstStyle/>
        <a:p>
          <a:endParaRPr lang="es-ES"/>
        </a:p>
      </dgm:t>
    </dgm:pt>
    <dgm:pt modelId="{79298477-22D0-4650-AF0B-47201C02A321}">
      <dgm:prSet/>
      <dgm:spPr/>
      <dgm:t>
        <a:bodyPr/>
        <a:lstStyle/>
        <a:p>
          <a:r>
            <a:rPr lang="es-ES" noProof="0" dirty="0">
              <a:latin typeface="Gagalin" panose="020B0604020202020204" charset="0"/>
            </a:rPr>
            <a:t>2 representantes de la </a:t>
          </a:r>
          <a:r>
            <a:rPr lang="es-ES" noProof="0" dirty="0">
              <a:solidFill>
                <a:schemeClr val="accent1"/>
              </a:solidFill>
              <a:latin typeface="Gagalin" panose="020B0604020202020204" charset="0"/>
            </a:rPr>
            <a:t>D.G.A.S</a:t>
          </a:r>
          <a:r>
            <a:rPr lang="es-ES" noProof="0" dirty="0">
              <a:latin typeface="Gagalin" panose="020B0604020202020204" charset="0"/>
            </a:rPr>
            <a:t>.</a:t>
          </a:r>
        </a:p>
      </dgm:t>
    </dgm:pt>
    <dgm:pt modelId="{EFF29A59-E04F-44E9-AD76-46DE8368B9BB}" type="parTrans" cxnId="{500BF8F3-12EA-4723-ACBB-8148BD73764C}">
      <dgm:prSet/>
      <dgm:spPr/>
      <dgm:t>
        <a:bodyPr/>
        <a:lstStyle/>
        <a:p>
          <a:endParaRPr lang="es-ES"/>
        </a:p>
      </dgm:t>
    </dgm:pt>
    <dgm:pt modelId="{092A1808-E53A-4C6E-A737-E8BCB4B4BC39}" type="sibTrans" cxnId="{500BF8F3-12EA-4723-ACBB-8148BD73764C}">
      <dgm:prSet/>
      <dgm:spPr/>
      <dgm:t>
        <a:bodyPr/>
        <a:lstStyle/>
        <a:p>
          <a:endParaRPr lang="es-ES"/>
        </a:p>
      </dgm:t>
    </dgm:pt>
    <dgm:pt modelId="{26C70C8E-1B1A-4D86-82B8-BAEAB918658D}">
      <dgm:prSet/>
      <dgm:spPr/>
      <dgm:t>
        <a:bodyPr/>
        <a:lstStyle/>
        <a:p>
          <a:r>
            <a:rPr lang="es-ES" noProof="0" dirty="0">
              <a:latin typeface="Gagalin" panose="020B0604020202020204" charset="0"/>
            </a:rPr>
            <a:t>1 representante de </a:t>
          </a:r>
          <a:r>
            <a:rPr lang="es-ES" noProof="0" dirty="0">
              <a:solidFill>
                <a:schemeClr val="accent1"/>
              </a:solidFill>
              <a:latin typeface="Gagalin" panose="020B0604020202020204" charset="0"/>
            </a:rPr>
            <a:t>EAPN</a:t>
          </a:r>
        </a:p>
      </dgm:t>
    </dgm:pt>
    <dgm:pt modelId="{45D0F4A2-FCBD-42E5-AD79-13884C5DF549}" type="parTrans" cxnId="{CDFB5CC6-9F0C-404B-9FF5-31AB53588CC6}">
      <dgm:prSet/>
      <dgm:spPr/>
      <dgm:t>
        <a:bodyPr/>
        <a:lstStyle/>
        <a:p>
          <a:endParaRPr lang="es-ES"/>
        </a:p>
      </dgm:t>
    </dgm:pt>
    <dgm:pt modelId="{DDE4A340-4A12-4DB5-8B0C-B5F5393DDBAE}" type="sibTrans" cxnId="{CDFB5CC6-9F0C-404B-9FF5-31AB53588CC6}">
      <dgm:prSet/>
      <dgm:spPr/>
      <dgm:t>
        <a:bodyPr/>
        <a:lstStyle/>
        <a:p>
          <a:endParaRPr lang="es-ES"/>
        </a:p>
      </dgm:t>
    </dgm:pt>
    <dgm:pt modelId="{AE9397C7-DA07-4B80-BFB8-CF22217E263D}">
      <dgm:prSet/>
      <dgm:spPr/>
      <dgm:t>
        <a:bodyPr/>
        <a:lstStyle/>
        <a:p>
          <a:r>
            <a:rPr lang="es-ES" noProof="0" dirty="0">
              <a:latin typeface="Gagalin" panose="020B0604020202020204" charset="0"/>
            </a:rPr>
            <a:t>16 representantes de los </a:t>
          </a:r>
          <a:r>
            <a:rPr lang="es-ES" noProof="0" dirty="0">
              <a:solidFill>
                <a:schemeClr val="accent1"/>
              </a:solidFill>
              <a:latin typeface="Gagalin" panose="020B0604020202020204" charset="0"/>
            </a:rPr>
            <a:t>municipios</a:t>
          </a:r>
          <a:r>
            <a:rPr lang="es-ES" noProof="0" dirty="0">
              <a:latin typeface="Gagalin" panose="020B0604020202020204" charset="0"/>
            </a:rPr>
            <a:t> de + de 20.000 h</a:t>
          </a:r>
        </a:p>
      </dgm:t>
    </dgm:pt>
    <dgm:pt modelId="{BEA46664-1F77-46FA-983F-4F2A45352469}" type="parTrans" cxnId="{9FBF8A30-74E8-456B-ABC8-AB8DC66039C6}">
      <dgm:prSet/>
      <dgm:spPr/>
      <dgm:t>
        <a:bodyPr/>
        <a:lstStyle/>
        <a:p>
          <a:endParaRPr lang="es-ES"/>
        </a:p>
      </dgm:t>
    </dgm:pt>
    <dgm:pt modelId="{8A66828E-3949-48A0-BF6F-FA927E70ED67}" type="sibTrans" cxnId="{9FBF8A30-74E8-456B-ABC8-AB8DC66039C6}">
      <dgm:prSet/>
      <dgm:spPr/>
      <dgm:t>
        <a:bodyPr/>
        <a:lstStyle/>
        <a:p>
          <a:endParaRPr lang="es-ES"/>
        </a:p>
      </dgm:t>
    </dgm:pt>
    <dgm:pt modelId="{271CE0F7-5D46-4625-A34D-97ABC599BE34}">
      <dgm:prSet/>
      <dgm:spPr/>
      <dgm:t>
        <a:bodyPr/>
        <a:lstStyle/>
        <a:p>
          <a:r>
            <a:rPr lang="es-ES" noProof="0" dirty="0">
              <a:latin typeface="Gagalin" panose="020B0604020202020204" charset="0"/>
            </a:rPr>
            <a:t>7 representantes de </a:t>
          </a:r>
          <a:r>
            <a:rPr lang="es-ES" noProof="0" dirty="0">
              <a:solidFill>
                <a:schemeClr val="accent1"/>
              </a:solidFill>
              <a:latin typeface="Gagalin" panose="020B0604020202020204" charset="0"/>
            </a:rPr>
            <a:t>entidades</a:t>
          </a:r>
          <a:r>
            <a:rPr lang="es-ES" noProof="0" dirty="0">
              <a:latin typeface="Gagalin" panose="020B0604020202020204" charset="0"/>
            </a:rPr>
            <a:t>: Cáritas, Cruz roja, Fundación CERES, </a:t>
          </a:r>
          <a:r>
            <a:rPr lang="es-ES" noProof="0" dirty="0" err="1">
              <a:latin typeface="Gagalin" panose="020B0604020202020204" charset="0"/>
            </a:rPr>
            <a:t>HogarSi</a:t>
          </a:r>
          <a:r>
            <a:rPr lang="es-ES" noProof="0" dirty="0">
              <a:latin typeface="Gagalin" panose="020B0604020202020204" charset="0"/>
            </a:rPr>
            <a:t>, FEMP y </a:t>
          </a:r>
          <a:r>
            <a:rPr lang="es-ES" noProof="0" dirty="0" err="1">
              <a:latin typeface="Gagalin" panose="020B0604020202020204" charset="0"/>
            </a:rPr>
            <a:t>Provivienda</a:t>
          </a:r>
          <a:endParaRPr lang="es-ES" noProof="0" dirty="0">
            <a:latin typeface="Gagalin" panose="020B0604020202020204" charset="0"/>
          </a:endParaRPr>
        </a:p>
      </dgm:t>
    </dgm:pt>
    <dgm:pt modelId="{D238B865-D21D-463C-AE08-7189F40BB9F5}" type="parTrans" cxnId="{8A815E8C-BAB8-454D-88A1-789A7BD8C035}">
      <dgm:prSet/>
      <dgm:spPr/>
      <dgm:t>
        <a:bodyPr/>
        <a:lstStyle/>
        <a:p>
          <a:endParaRPr lang="es-ES"/>
        </a:p>
      </dgm:t>
    </dgm:pt>
    <dgm:pt modelId="{B19E6F7A-8192-4E14-A6CC-EB23EAA15A40}" type="sibTrans" cxnId="{8A815E8C-BAB8-454D-88A1-789A7BD8C035}">
      <dgm:prSet/>
      <dgm:spPr/>
      <dgm:t>
        <a:bodyPr/>
        <a:lstStyle/>
        <a:p>
          <a:endParaRPr lang="es-ES"/>
        </a:p>
      </dgm:t>
    </dgm:pt>
    <dgm:pt modelId="{CF16C4B0-6E75-4768-86DE-16ABAFAF6D8B}" type="pres">
      <dgm:prSet presAssocID="{BC700C2A-C962-4945-9D44-DD0A0C91B534}" presName="linear" presStyleCnt="0">
        <dgm:presLayoutVars>
          <dgm:animLvl val="lvl"/>
          <dgm:resizeHandles val="exact"/>
        </dgm:presLayoutVars>
      </dgm:prSet>
      <dgm:spPr/>
    </dgm:pt>
    <dgm:pt modelId="{8E1F9F4B-A903-44A8-BC68-3AB6EBA13725}" type="pres">
      <dgm:prSet presAssocID="{EF20991B-E868-4CC2-9B15-C4316465A606}" presName="parentText" presStyleLbl="node1" presStyleIdx="0" presStyleCnt="1" custLinFactNeighborX="386" custLinFactNeighborY="-253">
        <dgm:presLayoutVars>
          <dgm:chMax val="0"/>
          <dgm:bulletEnabled val="1"/>
        </dgm:presLayoutVars>
      </dgm:prSet>
      <dgm:spPr>
        <a:xfrm>
          <a:off x="0" y="13492"/>
          <a:ext cx="8305800" cy="2480400"/>
        </a:xfrm>
        <a:prstGeom prst="roundRect">
          <a:avLst/>
        </a:prstGeom>
      </dgm:spPr>
    </dgm:pt>
    <dgm:pt modelId="{E0BB55D4-D05D-4857-8869-B288CE7D1043}" type="pres">
      <dgm:prSet presAssocID="{EF20991B-E868-4CC2-9B15-C4316465A606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9FBF8A30-74E8-456B-ABC8-AB8DC66039C6}" srcId="{EF20991B-E868-4CC2-9B15-C4316465A606}" destId="{AE9397C7-DA07-4B80-BFB8-CF22217E263D}" srcOrd="2" destOrd="0" parTransId="{BEA46664-1F77-46FA-983F-4F2A45352469}" sibTransId="{8A66828E-3949-48A0-BF6F-FA927E70ED67}"/>
    <dgm:cxn modelId="{64B5B142-4E61-4DEF-9283-8195AF94D230}" type="presOf" srcId="{BC700C2A-C962-4945-9D44-DD0A0C91B534}" destId="{CF16C4B0-6E75-4768-86DE-16ABAFAF6D8B}" srcOrd="0" destOrd="0" presId="urn:microsoft.com/office/officeart/2005/8/layout/vList2"/>
    <dgm:cxn modelId="{4B9CFE6C-CDE9-4106-B322-2C0C7E45FAA6}" type="presOf" srcId="{AE9397C7-DA07-4B80-BFB8-CF22217E263D}" destId="{E0BB55D4-D05D-4857-8869-B288CE7D1043}" srcOrd="0" destOrd="2" presId="urn:microsoft.com/office/officeart/2005/8/layout/vList2"/>
    <dgm:cxn modelId="{C4B36D74-D47D-4F29-95E0-455D1FC996E0}" type="presOf" srcId="{EF20991B-E868-4CC2-9B15-C4316465A606}" destId="{8E1F9F4B-A903-44A8-BC68-3AB6EBA13725}" srcOrd="0" destOrd="0" presId="urn:microsoft.com/office/officeart/2005/8/layout/vList2"/>
    <dgm:cxn modelId="{B839407B-36ED-438C-BAA9-A03C09D0D8AB}" type="presOf" srcId="{26C70C8E-1B1A-4D86-82B8-BAEAB918658D}" destId="{E0BB55D4-D05D-4857-8869-B288CE7D1043}" srcOrd="0" destOrd="1" presId="urn:microsoft.com/office/officeart/2005/8/layout/vList2"/>
    <dgm:cxn modelId="{0AD26E81-0E4A-49E9-B098-9132ABD54370}" srcId="{BC700C2A-C962-4945-9D44-DD0A0C91B534}" destId="{EF20991B-E868-4CC2-9B15-C4316465A606}" srcOrd="0" destOrd="0" parTransId="{F60A61DB-2F82-42C3-9A27-CC97F2047E09}" sibTransId="{E4C65C58-BE1F-47B0-A144-1D39DCEB678A}"/>
    <dgm:cxn modelId="{8A815E8C-BAB8-454D-88A1-789A7BD8C035}" srcId="{EF20991B-E868-4CC2-9B15-C4316465A606}" destId="{271CE0F7-5D46-4625-A34D-97ABC599BE34}" srcOrd="3" destOrd="0" parTransId="{D238B865-D21D-463C-AE08-7189F40BB9F5}" sibTransId="{B19E6F7A-8192-4E14-A6CC-EB23EAA15A40}"/>
    <dgm:cxn modelId="{6CED9DA4-A483-4CC3-90CE-A499B1AAC963}" type="presOf" srcId="{271CE0F7-5D46-4625-A34D-97ABC599BE34}" destId="{E0BB55D4-D05D-4857-8869-B288CE7D1043}" srcOrd="0" destOrd="3" presId="urn:microsoft.com/office/officeart/2005/8/layout/vList2"/>
    <dgm:cxn modelId="{CDFB5CC6-9F0C-404B-9FF5-31AB53588CC6}" srcId="{EF20991B-E868-4CC2-9B15-C4316465A606}" destId="{26C70C8E-1B1A-4D86-82B8-BAEAB918658D}" srcOrd="1" destOrd="0" parTransId="{45D0F4A2-FCBD-42E5-AD79-13884C5DF549}" sibTransId="{DDE4A340-4A12-4DB5-8B0C-B5F5393DDBAE}"/>
    <dgm:cxn modelId="{500BF8F3-12EA-4723-ACBB-8148BD73764C}" srcId="{EF20991B-E868-4CC2-9B15-C4316465A606}" destId="{79298477-22D0-4650-AF0B-47201C02A321}" srcOrd="0" destOrd="0" parTransId="{EFF29A59-E04F-44E9-AD76-46DE8368B9BB}" sibTransId="{092A1808-E53A-4C6E-A737-E8BCB4B4BC39}"/>
    <dgm:cxn modelId="{BF84B0F9-2913-4968-B1EF-5F040B2A2EDA}" type="presOf" srcId="{79298477-22D0-4650-AF0B-47201C02A321}" destId="{E0BB55D4-D05D-4857-8869-B288CE7D1043}" srcOrd="0" destOrd="0" presId="urn:microsoft.com/office/officeart/2005/8/layout/vList2"/>
    <dgm:cxn modelId="{F40AE149-6CB3-4DF6-8D9B-116643BEFBFD}" type="presParOf" srcId="{CF16C4B0-6E75-4768-86DE-16ABAFAF6D8B}" destId="{8E1F9F4B-A903-44A8-BC68-3AB6EBA13725}" srcOrd="0" destOrd="0" presId="urn:microsoft.com/office/officeart/2005/8/layout/vList2"/>
    <dgm:cxn modelId="{1C50D1A7-95B9-4548-A829-4C251C78529D}" type="presParOf" srcId="{CF16C4B0-6E75-4768-86DE-16ABAFAF6D8B}" destId="{E0BB55D4-D05D-4857-8869-B288CE7D1043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9A55E394-5BDF-4DD6-9810-D754A0F4D13C}" type="doc">
      <dgm:prSet loTypeId="urn:microsoft.com/office/officeart/2005/8/layout/vList2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B1714CEC-51A1-4F6B-9ECC-01573CFFE9A8}">
      <dgm:prSet phldrT="[Texto]" custT="1"/>
      <dgm:spPr/>
      <dgm:t>
        <a:bodyPr/>
        <a:lstStyle/>
        <a:p>
          <a:pPr algn="ctr">
            <a:buClrTx/>
            <a:buSzTx/>
            <a:buFontTx/>
            <a:buNone/>
          </a:pPr>
          <a:r>
            <a:rPr kumimoji="0" lang="es-ES" sz="3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Se van a articular 5 COMISIONES DE TRABAJO EN 2026:</a:t>
          </a:r>
          <a:endParaRPr lang="es-ES" sz="3800" dirty="0"/>
        </a:p>
      </dgm:t>
    </dgm:pt>
    <dgm:pt modelId="{F917A2DC-1E6C-4688-960D-23B592B536D0}" type="parTrans" cxnId="{CE987B2B-8504-4A53-90D0-9708965EAEAB}">
      <dgm:prSet/>
      <dgm:spPr/>
      <dgm:t>
        <a:bodyPr/>
        <a:lstStyle/>
        <a:p>
          <a:endParaRPr lang="es-ES"/>
        </a:p>
      </dgm:t>
    </dgm:pt>
    <dgm:pt modelId="{C2EFA61F-A6F2-4339-8976-AFAC01E03F60}" type="sibTrans" cxnId="{CE987B2B-8504-4A53-90D0-9708965EAEAB}">
      <dgm:prSet/>
      <dgm:spPr/>
      <dgm:t>
        <a:bodyPr/>
        <a:lstStyle/>
        <a:p>
          <a:endParaRPr lang="es-ES"/>
        </a:p>
      </dgm:t>
    </dgm:pt>
    <dgm:pt modelId="{39BA95EF-4405-4627-B935-939408478BC0}">
      <dgm:prSet custT="1"/>
      <dgm:spPr/>
      <dgm:t>
        <a:bodyPr/>
        <a:lstStyle/>
        <a:p>
          <a:r>
            <a:rPr kumimoji="0" lang="es-ES" sz="2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1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.- I </a:t>
          </a:r>
          <a:r>
            <a:rPr kumimoji="0" lang="es-ES" sz="2800" b="0" i="0" u="none" strike="noStrike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Recuento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 de PSH </a:t>
          </a:r>
        </a:p>
      </dgm:t>
    </dgm:pt>
    <dgm:pt modelId="{BC3F4846-B622-4ACE-8A4F-879536745915}" type="parTrans" cxnId="{80C1A315-632A-4910-B5D7-B71A6EFD9C10}">
      <dgm:prSet/>
      <dgm:spPr/>
      <dgm:t>
        <a:bodyPr/>
        <a:lstStyle/>
        <a:p>
          <a:endParaRPr lang="es-ES"/>
        </a:p>
      </dgm:t>
    </dgm:pt>
    <dgm:pt modelId="{6E703ABD-52AD-4B19-941D-FCCCC35EBA7A}" type="sibTrans" cxnId="{80C1A315-632A-4910-B5D7-B71A6EFD9C10}">
      <dgm:prSet/>
      <dgm:spPr/>
      <dgm:t>
        <a:bodyPr/>
        <a:lstStyle/>
        <a:p>
          <a:endParaRPr lang="es-ES"/>
        </a:p>
      </dgm:t>
    </dgm:pt>
    <dgm:pt modelId="{2BBC4F8D-6925-4D10-8017-E5661BC1DE2B}">
      <dgm:prSet custT="1"/>
      <dgm:spPr/>
      <dgm:t>
        <a:bodyPr/>
        <a:lstStyle/>
        <a:p>
          <a:r>
            <a:rPr kumimoji="0" lang="es-ES" sz="2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2.- </a:t>
          </a:r>
          <a:r>
            <a:rPr kumimoji="0" lang="es-ES" sz="2800" b="0" i="0" u="none" strike="noStrike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Sistema de acceso único 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centros residenciales</a:t>
          </a:r>
        </a:p>
      </dgm:t>
    </dgm:pt>
    <dgm:pt modelId="{149D37A5-DBCB-4594-8FB0-B06D90626C98}" type="parTrans" cxnId="{C69BE822-5B31-4DA9-B457-00D3344A0245}">
      <dgm:prSet/>
      <dgm:spPr/>
      <dgm:t>
        <a:bodyPr/>
        <a:lstStyle/>
        <a:p>
          <a:endParaRPr lang="es-ES"/>
        </a:p>
      </dgm:t>
    </dgm:pt>
    <dgm:pt modelId="{DFF987E3-89DE-48DA-8DA6-FB53E54D781C}" type="sibTrans" cxnId="{C69BE822-5B31-4DA9-B457-00D3344A0245}">
      <dgm:prSet/>
      <dgm:spPr/>
      <dgm:t>
        <a:bodyPr/>
        <a:lstStyle/>
        <a:p>
          <a:endParaRPr lang="es-ES"/>
        </a:p>
      </dgm:t>
    </dgm:pt>
    <dgm:pt modelId="{1E9811E8-EC20-475A-B793-F3D1914182F6}">
      <dgm:prSet custT="1"/>
      <dgm:spPr/>
      <dgm:t>
        <a:bodyPr/>
        <a:lstStyle/>
        <a:p>
          <a:r>
            <a:rPr kumimoji="0" lang="es-ES" sz="2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3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.- Revisión del actual </a:t>
          </a:r>
          <a:r>
            <a:rPr kumimoji="0" lang="es-ES" sz="2800" b="0" i="0" u="none" strike="noStrike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funcionamiento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 de la red de recursos de PSH</a:t>
          </a:r>
        </a:p>
      </dgm:t>
    </dgm:pt>
    <dgm:pt modelId="{E4734CDF-BE05-496F-B839-BEF6FAA7E4C1}" type="parTrans" cxnId="{E156AF88-7768-4E91-9ACD-C0AB6F9ACCBC}">
      <dgm:prSet/>
      <dgm:spPr/>
      <dgm:t>
        <a:bodyPr/>
        <a:lstStyle/>
        <a:p>
          <a:endParaRPr lang="es-ES"/>
        </a:p>
      </dgm:t>
    </dgm:pt>
    <dgm:pt modelId="{996EFBB3-B6D6-421B-AAA7-D2579316D720}" type="sibTrans" cxnId="{E156AF88-7768-4E91-9ACD-C0AB6F9ACCBC}">
      <dgm:prSet/>
      <dgm:spPr/>
      <dgm:t>
        <a:bodyPr/>
        <a:lstStyle/>
        <a:p>
          <a:endParaRPr lang="es-ES"/>
        </a:p>
      </dgm:t>
    </dgm:pt>
    <dgm:pt modelId="{CFF1A455-F79D-4210-9BB7-FB28516099FD}">
      <dgm:prSet custT="1"/>
      <dgm:spPr/>
      <dgm:t>
        <a:bodyPr/>
        <a:lstStyle/>
        <a:p>
          <a:r>
            <a:rPr kumimoji="0" lang="es-ES" sz="2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4.- 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Diseño </a:t>
          </a:r>
          <a:r>
            <a:rPr kumimoji="0" lang="es-ES" sz="2800" b="0" i="0" u="none" strike="noStrike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modelo único de intervención</a:t>
          </a:r>
        </a:p>
      </dgm:t>
    </dgm:pt>
    <dgm:pt modelId="{22267273-5AA1-47C6-AA1F-F6212175F263}" type="parTrans" cxnId="{EA537432-7C9C-4A33-B84B-86B3640FB782}">
      <dgm:prSet/>
      <dgm:spPr/>
      <dgm:t>
        <a:bodyPr/>
        <a:lstStyle/>
        <a:p>
          <a:endParaRPr lang="es-ES"/>
        </a:p>
      </dgm:t>
    </dgm:pt>
    <dgm:pt modelId="{D080D12D-1674-4DFC-BCFD-A84244600BE8}" type="sibTrans" cxnId="{EA537432-7C9C-4A33-B84B-86B3640FB782}">
      <dgm:prSet/>
      <dgm:spPr/>
      <dgm:t>
        <a:bodyPr/>
        <a:lstStyle/>
        <a:p>
          <a:endParaRPr lang="es-ES"/>
        </a:p>
      </dgm:t>
    </dgm:pt>
    <dgm:pt modelId="{69648107-6F58-41BC-BFC6-55A7AD56F82D}">
      <dgm:prSet custT="1"/>
      <dgm:spPr/>
      <dgm:t>
        <a:bodyPr/>
        <a:lstStyle/>
        <a:p>
          <a:r>
            <a:rPr kumimoji="0" lang="es-ES" sz="2800" b="1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5.-  </a:t>
          </a:r>
          <a:r>
            <a:rPr kumimoji="0" lang="es-ES" sz="2800" b="0" i="0" u="none" strike="noStrike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Diseño ficha de recogida de datos e </a:t>
          </a:r>
          <a:r>
            <a:rPr kumimoji="0" lang="es-ES" sz="2800" b="0" i="0" u="none" strike="noStrike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indicadores</a:t>
          </a:r>
        </a:p>
      </dgm:t>
    </dgm:pt>
    <dgm:pt modelId="{2E48259A-6C4A-49F2-8505-0D49EE80D87C}" type="parTrans" cxnId="{B103F327-61EB-42F1-B35C-148D1A787EE9}">
      <dgm:prSet/>
      <dgm:spPr/>
      <dgm:t>
        <a:bodyPr/>
        <a:lstStyle/>
        <a:p>
          <a:endParaRPr lang="es-ES"/>
        </a:p>
      </dgm:t>
    </dgm:pt>
    <dgm:pt modelId="{EE0A7359-7215-4A06-BD24-8F1A7C4E2179}" type="sibTrans" cxnId="{B103F327-61EB-42F1-B35C-148D1A787EE9}">
      <dgm:prSet/>
      <dgm:spPr/>
      <dgm:t>
        <a:bodyPr/>
        <a:lstStyle/>
        <a:p>
          <a:endParaRPr lang="es-ES"/>
        </a:p>
      </dgm:t>
    </dgm:pt>
    <dgm:pt modelId="{FEE29FCC-3589-43B2-9C0B-1318647061D4}" type="pres">
      <dgm:prSet presAssocID="{9A55E394-5BDF-4DD6-9810-D754A0F4D13C}" presName="linear" presStyleCnt="0">
        <dgm:presLayoutVars>
          <dgm:animLvl val="lvl"/>
          <dgm:resizeHandles val="exact"/>
        </dgm:presLayoutVars>
      </dgm:prSet>
      <dgm:spPr/>
    </dgm:pt>
    <dgm:pt modelId="{718B61BB-7272-4156-9115-48C2C616EC52}" type="pres">
      <dgm:prSet presAssocID="{B1714CEC-51A1-4F6B-9ECC-01573CFFE9A8}" presName="parentText" presStyleLbl="node1" presStyleIdx="0" presStyleCnt="1" custScaleY="151351" custLinFactNeighborX="0" custLinFactNeighborY="-2210">
        <dgm:presLayoutVars>
          <dgm:chMax val="0"/>
          <dgm:bulletEnabled val="1"/>
        </dgm:presLayoutVars>
      </dgm:prSet>
      <dgm:spPr/>
    </dgm:pt>
    <dgm:pt modelId="{B1F65CD2-6361-410F-A93F-371DC8ED0D8B}" type="pres">
      <dgm:prSet presAssocID="{B1714CEC-51A1-4F6B-9ECC-01573CFFE9A8}" presName="childText" presStyleLbl="revTx" presStyleIdx="0" presStyleCnt="1">
        <dgm:presLayoutVars>
          <dgm:bulletEnabled val="1"/>
        </dgm:presLayoutVars>
      </dgm:prSet>
      <dgm:spPr/>
    </dgm:pt>
  </dgm:ptLst>
  <dgm:cxnLst>
    <dgm:cxn modelId="{03C2C907-A1A7-4FDE-89B0-D5EC1C59CBA5}" type="presOf" srcId="{2BBC4F8D-6925-4D10-8017-E5661BC1DE2B}" destId="{B1F65CD2-6361-410F-A93F-371DC8ED0D8B}" srcOrd="0" destOrd="1" presId="urn:microsoft.com/office/officeart/2005/8/layout/vList2"/>
    <dgm:cxn modelId="{DB774208-5010-469A-9E8B-D0BA500B6EF4}" type="presOf" srcId="{69648107-6F58-41BC-BFC6-55A7AD56F82D}" destId="{B1F65CD2-6361-410F-A93F-371DC8ED0D8B}" srcOrd="0" destOrd="4" presId="urn:microsoft.com/office/officeart/2005/8/layout/vList2"/>
    <dgm:cxn modelId="{5AA4CD11-8148-403A-9C2C-D903D72574E9}" type="presOf" srcId="{1E9811E8-EC20-475A-B793-F3D1914182F6}" destId="{B1F65CD2-6361-410F-A93F-371DC8ED0D8B}" srcOrd="0" destOrd="2" presId="urn:microsoft.com/office/officeart/2005/8/layout/vList2"/>
    <dgm:cxn modelId="{80C1A315-632A-4910-B5D7-B71A6EFD9C10}" srcId="{B1714CEC-51A1-4F6B-9ECC-01573CFFE9A8}" destId="{39BA95EF-4405-4627-B935-939408478BC0}" srcOrd="0" destOrd="0" parTransId="{BC3F4846-B622-4ACE-8A4F-879536745915}" sibTransId="{6E703ABD-52AD-4B19-941D-FCCCC35EBA7A}"/>
    <dgm:cxn modelId="{C69BE822-5B31-4DA9-B457-00D3344A0245}" srcId="{B1714CEC-51A1-4F6B-9ECC-01573CFFE9A8}" destId="{2BBC4F8D-6925-4D10-8017-E5661BC1DE2B}" srcOrd="1" destOrd="0" parTransId="{149D37A5-DBCB-4594-8FB0-B06D90626C98}" sibTransId="{DFF987E3-89DE-48DA-8DA6-FB53E54D781C}"/>
    <dgm:cxn modelId="{B103F327-61EB-42F1-B35C-148D1A787EE9}" srcId="{B1714CEC-51A1-4F6B-9ECC-01573CFFE9A8}" destId="{69648107-6F58-41BC-BFC6-55A7AD56F82D}" srcOrd="4" destOrd="0" parTransId="{2E48259A-6C4A-49F2-8505-0D49EE80D87C}" sibTransId="{EE0A7359-7215-4A06-BD24-8F1A7C4E2179}"/>
    <dgm:cxn modelId="{CE987B2B-8504-4A53-90D0-9708965EAEAB}" srcId="{9A55E394-5BDF-4DD6-9810-D754A0F4D13C}" destId="{B1714CEC-51A1-4F6B-9ECC-01573CFFE9A8}" srcOrd="0" destOrd="0" parTransId="{F917A2DC-1E6C-4688-960D-23B592B536D0}" sibTransId="{C2EFA61F-A6F2-4339-8976-AFAC01E03F60}"/>
    <dgm:cxn modelId="{EA537432-7C9C-4A33-B84B-86B3640FB782}" srcId="{B1714CEC-51A1-4F6B-9ECC-01573CFFE9A8}" destId="{CFF1A455-F79D-4210-9BB7-FB28516099FD}" srcOrd="3" destOrd="0" parTransId="{22267273-5AA1-47C6-AA1F-F6212175F263}" sibTransId="{D080D12D-1674-4DFC-BCFD-A84244600BE8}"/>
    <dgm:cxn modelId="{6906EC60-FCCA-469C-81DC-4AAD000EA50B}" type="presOf" srcId="{9A55E394-5BDF-4DD6-9810-D754A0F4D13C}" destId="{FEE29FCC-3589-43B2-9C0B-1318647061D4}" srcOrd="0" destOrd="0" presId="urn:microsoft.com/office/officeart/2005/8/layout/vList2"/>
    <dgm:cxn modelId="{74F21C78-9BEC-4D79-AB38-87CCF9F1B7A1}" type="presOf" srcId="{39BA95EF-4405-4627-B935-939408478BC0}" destId="{B1F65CD2-6361-410F-A93F-371DC8ED0D8B}" srcOrd="0" destOrd="0" presId="urn:microsoft.com/office/officeart/2005/8/layout/vList2"/>
    <dgm:cxn modelId="{E156AF88-7768-4E91-9ACD-C0AB6F9ACCBC}" srcId="{B1714CEC-51A1-4F6B-9ECC-01573CFFE9A8}" destId="{1E9811E8-EC20-475A-B793-F3D1914182F6}" srcOrd="2" destOrd="0" parTransId="{E4734CDF-BE05-496F-B839-BEF6FAA7E4C1}" sibTransId="{996EFBB3-B6D6-421B-AAA7-D2579316D720}"/>
    <dgm:cxn modelId="{D05A2BAF-24CE-4760-AAA1-836E3E22E8AF}" type="presOf" srcId="{B1714CEC-51A1-4F6B-9ECC-01573CFFE9A8}" destId="{718B61BB-7272-4156-9115-48C2C616EC52}" srcOrd="0" destOrd="0" presId="urn:microsoft.com/office/officeart/2005/8/layout/vList2"/>
    <dgm:cxn modelId="{9A1D56E9-3CF7-4526-AFCE-76989C342B3B}" type="presOf" srcId="{CFF1A455-F79D-4210-9BB7-FB28516099FD}" destId="{B1F65CD2-6361-410F-A93F-371DC8ED0D8B}" srcOrd="0" destOrd="3" presId="urn:microsoft.com/office/officeart/2005/8/layout/vList2"/>
    <dgm:cxn modelId="{EC9C273B-4135-4E7F-A6BE-C01649A6CCDD}" type="presParOf" srcId="{FEE29FCC-3589-43B2-9C0B-1318647061D4}" destId="{718B61BB-7272-4156-9115-48C2C616EC52}" srcOrd="0" destOrd="0" presId="urn:microsoft.com/office/officeart/2005/8/layout/vList2"/>
    <dgm:cxn modelId="{596F8EE4-531A-4AAF-B0F3-4066285BBA7B}" type="presParOf" srcId="{FEE29FCC-3589-43B2-9C0B-1318647061D4}" destId="{B1F65CD2-6361-410F-A93F-371DC8ED0D8B}" srcOrd="1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84E494DA-375C-4067-BEC1-D3C840CEBB59}" type="doc">
      <dgm:prSet loTypeId="urn:microsoft.com/office/officeart/2005/8/layout/process1" loCatId="process" qsTypeId="urn:microsoft.com/office/officeart/2005/8/quickstyle/simple2" qsCatId="simple" csTypeId="urn:microsoft.com/office/officeart/2005/8/colors/accent0_1" csCatId="mainScheme" phldr="1"/>
      <dgm:spPr/>
      <dgm:t>
        <a:bodyPr/>
        <a:lstStyle/>
        <a:p>
          <a:endParaRPr lang="es-ES"/>
        </a:p>
      </dgm:t>
    </dgm:pt>
    <dgm:pt modelId="{00D826FD-AB72-4B0B-9915-5DCFD79C6FC0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PRIMER BORRADOR ESTRATEGIA</a:t>
          </a:r>
        </a:p>
      </dgm:t>
    </dgm:pt>
    <dgm:pt modelId="{7DCDDD56-C892-4C46-BBFF-E6AB16ECC632}" type="parTrans" cxnId="{E8CB727C-0FB3-44F8-AA92-FC1708E8632F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14E8E5A4-3720-47A9-B8EE-78A67A151FF7}" type="sibTrans" cxnId="{E8CB727C-0FB3-44F8-AA92-FC1708E8632F}">
      <dgm:prSet custT="1"/>
      <dgm:spPr/>
      <dgm:t>
        <a:bodyPr/>
        <a:lstStyle/>
        <a:p>
          <a:endParaRPr lang="es-ES" sz="2800">
            <a:latin typeface="Gagalin" panose="020B0604020202020204" charset="0"/>
          </a:endParaRPr>
        </a:p>
      </dgm:t>
    </dgm:pt>
    <dgm:pt modelId="{8143925E-4B30-4BB7-B79D-34AD9B41B529}">
      <dgm:prSet phldrT="[Texto]" custT="1"/>
      <dgm:spPr/>
      <dgm:t>
        <a:bodyPr/>
        <a:lstStyle/>
        <a:p>
          <a:r>
            <a:rPr lang="es-ES" sz="3200" dirty="0">
              <a:latin typeface="Gagalin" panose="020B0604020202020204" charset="0"/>
            </a:rPr>
            <a:t>120 MEDIDAS</a:t>
          </a:r>
        </a:p>
      </dgm:t>
    </dgm:pt>
    <dgm:pt modelId="{AEB96BBD-8FF8-4136-B001-05FBAC87981C}" type="parTrans" cxnId="{357AE558-56F7-4269-BA44-E528D374A74E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97CDE7F8-3B56-4C4A-8A7D-6C28CD4BD7C9}" type="sibTrans" cxnId="{357AE558-56F7-4269-BA44-E528D374A74E}">
      <dgm:prSet/>
      <dgm:spPr/>
      <dgm:t>
        <a:bodyPr/>
        <a:lstStyle/>
        <a:p>
          <a:endParaRPr lang="es-ES" sz="2000">
            <a:latin typeface="Gagalin" panose="020B0604020202020204" charset="0"/>
          </a:endParaRPr>
        </a:p>
      </dgm:t>
    </dgm:pt>
    <dgm:pt modelId="{DF085414-3FD9-45DA-9870-0EE33DD07A96}" type="pres">
      <dgm:prSet presAssocID="{84E494DA-375C-4067-BEC1-D3C840CEBB59}" presName="Name0" presStyleCnt="0">
        <dgm:presLayoutVars>
          <dgm:dir/>
          <dgm:resizeHandles val="exact"/>
        </dgm:presLayoutVars>
      </dgm:prSet>
      <dgm:spPr/>
    </dgm:pt>
    <dgm:pt modelId="{536EA182-ECA4-4663-B8F4-8E3A18CE4A52}" type="pres">
      <dgm:prSet presAssocID="{00D826FD-AB72-4B0B-9915-5DCFD79C6FC0}" presName="node" presStyleLbl="node1" presStyleIdx="0" presStyleCnt="2">
        <dgm:presLayoutVars>
          <dgm:bulletEnabled val="1"/>
        </dgm:presLayoutVars>
      </dgm:prSet>
      <dgm:spPr/>
    </dgm:pt>
    <dgm:pt modelId="{02C7322F-D3FE-4BA2-88CB-CFE74FCFAA7A}" type="pres">
      <dgm:prSet presAssocID="{14E8E5A4-3720-47A9-B8EE-78A67A151FF7}" presName="sibTrans" presStyleLbl="sibTrans2D1" presStyleIdx="0" presStyleCnt="1"/>
      <dgm:spPr/>
    </dgm:pt>
    <dgm:pt modelId="{4C572C94-94A7-43D3-B718-C7727B597EE3}" type="pres">
      <dgm:prSet presAssocID="{14E8E5A4-3720-47A9-B8EE-78A67A151FF7}" presName="connectorText" presStyleLbl="sibTrans2D1" presStyleIdx="0" presStyleCnt="1"/>
      <dgm:spPr/>
    </dgm:pt>
    <dgm:pt modelId="{24008016-132E-4875-BC4F-EEE341811EB7}" type="pres">
      <dgm:prSet presAssocID="{8143925E-4B30-4BB7-B79D-34AD9B41B529}" presName="node" presStyleLbl="node1" presStyleIdx="1" presStyleCnt="2" custLinFactNeighborX="-508" custLinFactNeighborY="-19352">
        <dgm:presLayoutVars>
          <dgm:bulletEnabled val="1"/>
        </dgm:presLayoutVars>
      </dgm:prSet>
      <dgm:spPr/>
    </dgm:pt>
  </dgm:ptLst>
  <dgm:cxnLst>
    <dgm:cxn modelId="{342E0E2C-AAFD-4837-841A-3474F92A783A}" type="presOf" srcId="{8143925E-4B30-4BB7-B79D-34AD9B41B529}" destId="{24008016-132E-4875-BC4F-EEE341811EB7}" srcOrd="0" destOrd="0" presId="urn:microsoft.com/office/officeart/2005/8/layout/process1"/>
    <dgm:cxn modelId="{25AE4B38-6A25-4B8A-A501-FF733AC35A7F}" type="presOf" srcId="{84E494DA-375C-4067-BEC1-D3C840CEBB59}" destId="{DF085414-3FD9-45DA-9870-0EE33DD07A96}" srcOrd="0" destOrd="0" presId="urn:microsoft.com/office/officeart/2005/8/layout/process1"/>
    <dgm:cxn modelId="{A481FB5C-7913-48B2-9271-D86EC782A912}" type="presOf" srcId="{14E8E5A4-3720-47A9-B8EE-78A67A151FF7}" destId="{4C572C94-94A7-43D3-B718-C7727B597EE3}" srcOrd="1" destOrd="0" presId="urn:microsoft.com/office/officeart/2005/8/layout/process1"/>
    <dgm:cxn modelId="{49C18050-7038-45DC-8249-B9A80F5EAE37}" type="presOf" srcId="{00D826FD-AB72-4B0B-9915-5DCFD79C6FC0}" destId="{536EA182-ECA4-4663-B8F4-8E3A18CE4A52}" srcOrd="0" destOrd="0" presId="urn:microsoft.com/office/officeart/2005/8/layout/process1"/>
    <dgm:cxn modelId="{357AE558-56F7-4269-BA44-E528D374A74E}" srcId="{84E494DA-375C-4067-BEC1-D3C840CEBB59}" destId="{8143925E-4B30-4BB7-B79D-34AD9B41B529}" srcOrd="1" destOrd="0" parTransId="{AEB96BBD-8FF8-4136-B001-05FBAC87981C}" sibTransId="{97CDE7F8-3B56-4C4A-8A7D-6C28CD4BD7C9}"/>
    <dgm:cxn modelId="{E8CB727C-0FB3-44F8-AA92-FC1708E8632F}" srcId="{84E494DA-375C-4067-BEC1-D3C840CEBB59}" destId="{00D826FD-AB72-4B0B-9915-5DCFD79C6FC0}" srcOrd="0" destOrd="0" parTransId="{7DCDDD56-C892-4C46-BBFF-E6AB16ECC632}" sibTransId="{14E8E5A4-3720-47A9-B8EE-78A67A151FF7}"/>
    <dgm:cxn modelId="{9A282BB3-4349-4A61-B4E9-DC70EC8EB09E}" type="presOf" srcId="{14E8E5A4-3720-47A9-B8EE-78A67A151FF7}" destId="{02C7322F-D3FE-4BA2-88CB-CFE74FCFAA7A}" srcOrd="0" destOrd="0" presId="urn:microsoft.com/office/officeart/2005/8/layout/process1"/>
    <dgm:cxn modelId="{328BECED-5E91-4A46-90BE-8605D073F70C}" type="presParOf" srcId="{DF085414-3FD9-45DA-9870-0EE33DD07A96}" destId="{536EA182-ECA4-4663-B8F4-8E3A18CE4A52}" srcOrd="0" destOrd="0" presId="urn:microsoft.com/office/officeart/2005/8/layout/process1"/>
    <dgm:cxn modelId="{F4970E1B-6D70-48E7-9B00-50216FC29A34}" type="presParOf" srcId="{DF085414-3FD9-45DA-9870-0EE33DD07A96}" destId="{02C7322F-D3FE-4BA2-88CB-CFE74FCFAA7A}" srcOrd="1" destOrd="0" presId="urn:microsoft.com/office/officeart/2005/8/layout/process1"/>
    <dgm:cxn modelId="{83FAA016-83E1-4D44-BCE2-030C47160C37}" type="presParOf" srcId="{02C7322F-D3FE-4BA2-88CB-CFE74FCFAA7A}" destId="{4C572C94-94A7-43D3-B718-C7727B597EE3}" srcOrd="0" destOrd="0" presId="urn:microsoft.com/office/officeart/2005/8/layout/process1"/>
    <dgm:cxn modelId="{8001C585-3B1C-475E-BB0F-AAE2A113013E}" type="presParOf" srcId="{DF085414-3FD9-45DA-9870-0EE33DD07A96}" destId="{24008016-132E-4875-BC4F-EEE341811EB7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3FF5CD0E-3B8E-4C2D-BE88-5AE9F5919043}" type="doc">
      <dgm:prSet loTypeId="urn:microsoft.com/office/officeart/2005/8/layout/process1" loCatId="process" qsTypeId="urn:microsoft.com/office/officeart/2005/8/quickstyle/3d3" qsCatId="3D" csTypeId="urn:microsoft.com/office/officeart/2005/8/colors/colorful1" csCatId="colorful" phldr="1"/>
      <dgm:spPr/>
    </dgm:pt>
    <dgm:pt modelId="{8FCD367F-EB18-4105-B7E0-0A6059A6B282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BORRADOR ESTRATEGIA</a:t>
          </a:r>
        </a:p>
      </dgm:t>
    </dgm:pt>
    <dgm:pt modelId="{4F16FD19-D577-4FF7-A858-56FBD186A1BB}" type="parTrans" cxnId="{F7334B24-CC15-40AA-8A59-87DC380ABFB9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09C83467-1E0F-4497-82EE-4CBBBA617C00}" type="sibTrans" cxnId="{F7334B24-CC15-40AA-8A59-87DC380ABFB9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3C6B65A4-2C93-441C-8A16-4905A73BA8C9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VALIDACIÓN MEDIDAS ESTRATEGIA GRUPO DE TRABAJO</a:t>
          </a:r>
        </a:p>
      </dgm:t>
    </dgm:pt>
    <dgm:pt modelId="{AC771DC3-73FB-4AFC-A201-C6A35079A897}" type="parTrans" cxnId="{0F53DB3B-3B2A-413E-96D5-C0DDCE20F0A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15DAFD6C-A1EB-4A68-BF51-F64C56084484}" type="sibTrans" cxnId="{0F53DB3B-3B2A-413E-96D5-C0DDCE20F0A3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F9C71507-6BFC-4F25-B35C-1BB83C97BED2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CREACIÓN DE 2 GRUPOS DE TRABAJO (NOVIEMBRE 2025)</a:t>
          </a:r>
        </a:p>
      </dgm:t>
    </dgm:pt>
    <dgm:pt modelId="{00E0D54E-BA4A-4818-A7D2-9FFD6AFBFFF8}" type="parTrans" cxnId="{29F29026-1026-4976-AED2-B492CED4C17E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405BB54D-6FD8-4798-955D-578E6B833C8D}" type="sibTrans" cxnId="{29F29026-1026-4976-AED2-B492CED4C17E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5AC8A3C2-5134-48D9-A36D-837A82BFA472}" type="pres">
      <dgm:prSet presAssocID="{3FF5CD0E-3B8E-4C2D-BE88-5AE9F5919043}" presName="Name0" presStyleCnt="0">
        <dgm:presLayoutVars>
          <dgm:dir/>
          <dgm:resizeHandles val="exact"/>
        </dgm:presLayoutVars>
      </dgm:prSet>
      <dgm:spPr/>
    </dgm:pt>
    <dgm:pt modelId="{1FF4524C-AC40-4D9F-8B1B-300CC77B4DA8}" type="pres">
      <dgm:prSet presAssocID="{8FCD367F-EB18-4105-B7E0-0A6059A6B282}" presName="node" presStyleLbl="node1" presStyleIdx="0" presStyleCnt="3">
        <dgm:presLayoutVars>
          <dgm:bulletEnabled val="1"/>
        </dgm:presLayoutVars>
      </dgm:prSet>
      <dgm:spPr/>
    </dgm:pt>
    <dgm:pt modelId="{1D934ED5-840A-4F24-99C6-4F1759A9C5E8}" type="pres">
      <dgm:prSet presAssocID="{09C83467-1E0F-4497-82EE-4CBBBA617C00}" presName="sibTrans" presStyleLbl="sibTrans2D1" presStyleIdx="0" presStyleCnt="2"/>
      <dgm:spPr/>
    </dgm:pt>
    <dgm:pt modelId="{872C415A-3675-412B-8684-9F422DA19261}" type="pres">
      <dgm:prSet presAssocID="{09C83467-1E0F-4497-82EE-4CBBBA617C00}" presName="connectorText" presStyleLbl="sibTrans2D1" presStyleIdx="0" presStyleCnt="2"/>
      <dgm:spPr/>
    </dgm:pt>
    <dgm:pt modelId="{8831EA88-1C90-4D83-97AF-44C5C3BE9052}" type="pres">
      <dgm:prSet presAssocID="{3C6B65A4-2C93-441C-8A16-4905A73BA8C9}" presName="node" presStyleLbl="node1" presStyleIdx="1" presStyleCnt="3">
        <dgm:presLayoutVars>
          <dgm:bulletEnabled val="1"/>
        </dgm:presLayoutVars>
      </dgm:prSet>
      <dgm:spPr/>
    </dgm:pt>
    <dgm:pt modelId="{7C90888F-5B73-45EC-A893-26C4913E1ECD}" type="pres">
      <dgm:prSet presAssocID="{15DAFD6C-A1EB-4A68-BF51-F64C56084484}" presName="sibTrans" presStyleLbl="sibTrans2D1" presStyleIdx="1" presStyleCnt="2"/>
      <dgm:spPr/>
    </dgm:pt>
    <dgm:pt modelId="{0700CA9A-9FB4-4703-ADDF-4B47B52EC1FB}" type="pres">
      <dgm:prSet presAssocID="{15DAFD6C-A1EB-4A68-BF51-F64C56084484}" presName="connectorText" presStyleLbl="sibTrans2D1" presStyleIdx="1" presStyleCnt="2"/>
      <dgm:spPr/>
    </dgm:pt>
    <dgm:pt modelId="{2990432C-D0D3-4958-B8BB-C95F8FBFE348}" type="pres">
      <dgm:prSet presAssocID="{F9C71507-6BFC-4F25-B35C-1BB83C97BED2}" presName="node" presStyleLbl="node1" presStyleIdx="2" presStyleCnt="3">
        <dgm:presLayoutVars>
          <dgm:bulletEnabled val="1"/>
        </dgm:presLayoutVars>
      </dgm:prSet>
      <dgm:spPr/>
    </dgm:pt>
  </dgm:ptLst>
  <dgm:cxnLst>
    <dgm:cxn modelId="{F7334B24-CC15-40AA-8A59-87DC380ABFB9}" srcId="{3FF5CD0E-3B8E-4C2D-BE88-5AE9F5919043}" destId="{8FCD367F-EB18-4105-B7E0-0A6059A6B282}" srcOrd="0" destOrd="0" parTransId="{4F16FD19-D577-4FF7-A858-56FBD186A1BB}" sibTransId="{09C83467-1E0F-4497-82EE-4CBBBA617C00}"/>
    <dgm:cxn modelId="{29F29026-1026-4976-AED2-B492CED4C17E}" srcId="{3FF5CD0E-3B8E-4C2D-BE88-5AE9F5919043}" destId="{F9C71507-6BFC-4F25-B35C-1BB83C97BED2}" srcOrd="2" destOrd="0" parTransId="{00E0D54E-BA4A-4818-A7D2-9FFD6AFBFFF8}" sibTransId="{405BB54D-6FD8-4798-955D-578E6B833C8D}"/>
    <dgm:cxn modelId="{2C73992B-C1A6-4448-9C5F-4B06A3A9A1C8}" type="presOf" srcId="{3C6B65A4-2C93-441C-8A16-4905A73BA8C9}" destId="{8831EA88-1C90-4D83-97AF-44C5C3BE9052}" srcOrd="0" destOrd="0" presId="urn:microsoft.com/office/officeart/2005/8/layout/process1"/>
    <dgm:cxn modelId="{E0551530-30EE-45CB-8D9B-892A2CB9F391}" type="presOf" srcId="{15DAFD6C-A1EB-4A68-BF51-F64C56084484}" destId="{7C90888F-5B73-45EC-A893-26C4913E1ECD}" srcOrd="0" destOrd="0" presId="urn:microsoft.com/office/officeart/2005/8/layout/process1"/>
    <dgm:cxn modelId="{0F53DB3B-3B2A-413E-96D5-C0DDCE20F0A3}" srcId="{3FF5CD0E-3B8E-4C2D-BE88-5AE9F5919043}" destId="{3C6B65A4-2C93-441C-8A16-4905A73BA8C9}" srcOrd="1" destOrd="0" parTransId="{AC771DC3-73FB-4AFC-A201-C6A35079A897}" sibTransId="{15DAFD6C-A1EB-4A68-BF51-F64C56084484}"/>
    <dgm:cxn modelId="{68CCE362-823E-4723-A6C6-AE1A2B5777CF}" type="presOf" srcId="{15DAFD6C-A1EB-4A68-BF51-F64C56084484}" destId="{0700CA9A-9FB4-4703-ADDF-4B47B52EC1FB}" srcOrd="1" destOrd="0" presId="urn:microsoft.com/office/officeart/2005/8/layout/process1"/>
    <dgm:cxn modelId="{F4A1C444-32C8-442F-B12E-EDA3059AAD89}" type="presOf" srcId="{8FCD367F-EB18-4105-B7E0-0A6059A6B282}" destId="{1FF4524C-AC40-4D9F-8B1B-300CC77B4DA8}" srcOrd="0" destOrd="0" presId="urn:microsoft.com/office/officeart/2005/8/layout/process1"/>
    <dgm:cxn modelId="{6697829D-5EA0-4CF8-A62F-EFA2243DD3DF}" type="presOf" srcId="{3FF5CD0E-3B8E-4C2D-BE88-5AE9F5919043}" destId="{5AC8A3C2-5134-48D9-A36D-837A82BFA472}" srcOrd="0" destOrd="0" presId="urn:microsoft.com/office/officeart/2005/8/layout/process1"/>
    <dgm:cxn modelId="{F4EDFEA3-2741-4694-980D-EE23E6139501}" type="presOf" srcId="{09C83467-1E0F-4497-82EE-4CBBBA617C00}" destId="{872C415A-3675-412B-8684-9F422DA19261}" srcOrd="1" destOrd="0" presId="urn:microsoft.com/office/officeart/2005/8/layout/process1"/>
    <dgm:cxn modelId="{CD0D53BB-60A3-4FF1-8457-2B4671A657B1}" type="presOf" srcId="{09C83467-1E0F-4497-82EE-4CBBBA617C00}" destId="{1D934ED5-840A-4F24-99C6-4F1759A9C5E8}" srcOrd="0" destOrd="0" presId="urn:microsoft.com/office/officeart/2005/8/layout/process1"/>
    <dgm:cxn modelId="{64B84DBE-D78F-4EB7-843B-3E8894BB78BF}" type="presOf" srcId="{F9C71507-6BFC-4F25-B35C-1BB83C97BED2}" destId="{2990432C-D0D3-4958-B8BB-C95F8FBFE348}" srcOrd="0" destOrd="0" presId="urn:microsoft.com/office/officeart/2005/8/layout/process1"/>
    <dgm:cxn modelId="{BAB08E15-D648-43E8-8ADB-1E8BAC30D34C}" type="presParOf" srcId="{5AC8A3C2-5134-48D9-A36D-837A82BFA472}" destId="{1FF4524C-AC40-4D9F-8B1B-300CC77B4DA8}" srcOrd="0" destOrd="0" presId="urn:microsoft.com/office/officeart/2005/8/layout/process1"/>
    <dgm:cxn modelId="{846541D3-695C-4504-9909-DAEC28EFB9FA}" type="presParOf" srcId="{5AC8A3C2-5134-48D9-A36D-837A82BFA472}" destId="{1D934ED5-840A-4F24-99C6-4F1759A9C5E8}" srcOrd="1" destOrd="0" presId="urn:microsoft.com/office/officeart/2005/8/layout/process1"/>
    <dgm:cxn modelId="{26F78D41-8977-4D05-BF5E-4D9AFF808FB2}" type="presParOf" srcId="{1D934ED5-840A-4F24-99C6-4F1759A9C5E8}" destId="{872C415A-3675-412B-8684-9F422DA19261}" srcOrd="0" destOrd="0" presId="urn:microsoft.com/office/officeart/2005/8/layout/process1"/>
    <dgm:cxn modelId="{129F2405-787B-4F56-BF35-100F7DDD7A1A}" type="presParOf" srcId="{5AC8A3C2-5134-48D9-A36D-837A82BFA472}" destId="{8831EA88-1C90-4D83-97AF-44C5C3BE9052}" srcOrd="2" destOrd="0" presId="urn:microsoft.com/office/officeart/2005/8/layout/process1"/>
    <dgm:cxn modelId="{1D43A084-A9D0-4C61-BAAF-45CCB1726606}" type="presParOf" srcId="{5AC8A3C2-5134-48D9-A36D-837A82BFA472}" destId="{7C90888F-5B73-45EC-A893-26C4913E1ECD}" srcOrd="3" destOrd="0" presId="urn:microsoft.com/office/officeart/2005/8/layout/process1"/>
    <dgm:cxn modelId="{345E22D1-39BB-4DDB-B343-6B25D2F0EDDE}" type="presParOf" srcId="{7C90888F-5B73-45EC-A893-26C4913E1ECD}" destId="{0700CA9A-9FB4-4703-ADDF-4B47B52EC1FB}" srcOrd="0" destOrd="0" presId="urn:microsoft.com/office/officeart/2005/8/layout/process1"/>
    <dgm:cxn modelId="{0C469F62-CF53-4BED-BC9F-AC8B04093C44}" type="presParOf" srcId="{5AC8A3C2-5134-48D9-A36D-837A82BFA472}" destId="{2990432C-D0D3-4958-B8BB-C95F8FBFE348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C6F90595-B391-493D-8461-488B06D38953}" type="doc">
      <dgm:prSet loTypeId="urn:microsoft.com/office/officeart/2005/8/layout/vList6" loCatId="list" qsTypeId="urn:microsoft.com/office/officeart/2005/8/quickstyle/3d2" qsCatId="3D" csTypeId="urn:microsoft.com/office/officeart/2005/8/colors/colorful4" csCatId="colorful" phldr="1"/>
      <dgm:spPr/>
      <dgm:t>
        <a:bodyPr/>
        <a:lstStyle/>
        <a:p>
          <a:endParaRPr lang="es-ES"/>
        </a:p>
      </dgm:t>
    </dgm:pt>
    <dgm:pt modelId="{214461D3-F545-46FF-989E-64F152752C8F}">
      <dgm:prSet phldrT="[Texto]"/>
      <dgm:spPr/>
      <dgm:t>
        <a:bodyPr/>
        <a:lstStyle/>
        <a:p>
          <a:r>
            <a:rPr lang="en-US" dirty="0">
              <a:latin typeface="Gagalin" panose="020B0604020202020204" charset="0"/>
              <a:sym typeface="Gagalin"/>
            </a:rPr>
            <a:t>EL MODELO PRESTACIONAL DE LOS SERVICIOS SOCIALES DE ATENCIÓN PRIMARIA E INCLUSIÓN</a:t>
          </a:r>
          <a:endParaRPr lang="es-ES" dirty="0">
            <a:latin typeface="Gagalin" panose="020B0604020202020204" charset="0"/>
          </a:endParaRPr>
        </a:p>
      </dgm:t>
    </dgm:pt>
    <dgm:pt modelId="{709040D5-D439-419F-A881-3D28D9D81212}" type="parTrans" cxnId="{06DCCC20-FE40-4917-91A5-C5E4AAC4A726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410A7AC0-CBDC-4617-8BEA-B9B1A18EF256}" type="sibTrans" cxnId="{06DCCC20-FE40-4917-91A5-C5E4AAC4A726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76C67D88-6E4B-47BF-9BA3-26EC0E40A7C5}">
      <dgm:prSet phldrT="[Texto]"/>
      <dgm:spPr/>
      <dgm:t>
        <a:bodyPr vert="horz"/>
        <a:lstStyle/>
        <a:p>
          <a:r>
            <a:rPr lang="es-E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LOS PROFESIONALES</a:t>
          </a:r>
          <a:endParaRPr lang="es-E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galin" panose="020B0604020202020204" charset="0"/>
          </a:endParaRPr>
        </a:p>
      </dgm:t>
    </dgm:pt>
    <dgm:pt modelId="{450845DF-41FC-471A-92CF-E96E273B1490}" type="parTrans" cxnId="{6D70F938-3FF2-464A-9E3B-31DEF1436CA4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45FBDD7B-0A9E-450A-90DB-D9A40ECFD2B2}" type="sibTrans" cxnId="{6D70F938-3FF2-464A-9E3B-31DEF1436CA4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5FD49D17-0ADE-43F0-93EF-2ECC96C176F5}">
      <dgm:prSet phldrT="[Texto]"/>
      <dgm:spPr/>
      <dgm:t>
        <a:bodyPr vert="horz"/>
        <a:lstStyle/>
        <a:p>
          <a:r>
            <a:rPr lang="es-ES" dirty="0">
              <a:latin typeface="Gagalin" panose="020B0604020202020204" charset="0"/>
            </a:rPr>
            <a:t>LOS PROCESOS DE </a:t>
          </a:r>
          <a:r>
            <a: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TRABAJO</a:t>
          </a:r>
        </a:p>
      </dgm:t>
    </dgm:pt>
    <dgm:pt modelId="{94A7ABC9-F353-47D7-A60A-5DFC54298180}" type="parTrans" cxnId="{2C557AAF-B295-44FA-A3B5-3B0FE6C1C4DE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14BF69D4-D471-4A19-9B13-5FFF528DEAEC}" type="sibTrans" cxnId="{2C557AAF-B295-44FA-A3B5-3B0FE6C1C4DE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8EF0B4E0-DD40-4652-92DD-C74C6FCFFD74}">
      <dgm:prSet phldrT="[Texto]"/>
      <dgm:spPr/>
      <dgm:t>
        <a:bodyPr vert="horz"/>
        <a:lstStyle/>
        <a:p>
          <a:r>
            <a:rPr lang="es-ES" dirty="0">
              <a:latin typeface="Gagalin" panose="020B0604020202020204" charset="0"/>
            </a:rPr>
            <a:t>EL SOPORTE INFORMÁTICO (</a:t>
          </a:r>
          <a:r>
            <a:rPr lang="es-E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MEDAS</a:t>
          </a:r>
          <a:r>
            <a:rPr lang="es-ES" dirty="0">
              <a:latin typeface="Gagalin" panose="020B0604020202020204" charset="0"/>
            </a:rPr>
            <a:t>)</a:t>
          </a:r>
        </a:p>
      </dgm:t>
    </dgm:pt>
    <dgm:pt modelId="{DD5DA47B-302C-4B55-8316-6D1E63C3DB23}" type="parTrans" cxnId="{7C4E29BC-E06B-4D69-B3F6-D5553E024E64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567ECADC-C6CE-4617-8380-A8C2B7AB6488}" type="sibTrans" cxnId="{7C4E29BC-E06B-4D69-B3F6-D5553E024E64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A23DD712-2C3F-4185-9437-519E11EC3303}">
      <dgm:prSet phldrT="[Texto]" custT="1"/>
      <dgm:spPr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rgbClr val="8064A2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prstClr val="white"/>
          </a:contourClr>
        </a:sp3d>
      </dgm:spPr>
      <dgm:t>
        <a:bodyPr spcFirstLastPara="0" vert="horz" wrap="square" lIns="13335" tIns="13335" rIns="13335" bIns="13335" numCol="1" spcCol="1270" anchor="ctr" anchorCtr="0"/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100" kern="1200" dirty="0">
              <a:solidFill>
                <a:prstClr val="black"/>
              </a:solidFill>
              <a:latin typeface="Gagalin" panose="020B0604020202020204" charset="0"/>
              <a:ea typeface="+mn-ea"/>
              <a:cs typeface="+mn-cs"/>
            </a:rPr>
            <a:t>FORMACIÓN, ACOMPAÑAMIENTO Y SUPERVISIÓN</a:t>
          </a:r>
        </a:p>
      </dgm:t>
    </dgm:pt>
    <dgm:pt modelId="{775D1D1E-325E-4C3D-86FA-9DBBDD2577A0}" type="parTrans" cxnId="{703569D3-D66C-437D-9AE3-0B8DF5C9768B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AD5317D3-E0AE-4034-9752-1CB9A1CDC496}" type="sibTrans" cxnId="{703569D3-D66C-437D-9AE3-0B8DF5C9768B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7E773C71-E960-4E59-A633-A0A20B2492DA}">
      <dgm:prSet phldrT="[Texto]"/>
      <dgm:spPr/>
      <dgm:t>
        <a:bodyPr vert="horz" anchor="ctr"/>
        <a:lstStyle/>
        <a:p>
          <a:r>
            <a:rPr lang="es-ES">
              <a:latin typeface="Gagalin" panose="020B0604020202020204" charset="0"/>
            </a:rPr>
            <a:t>DESARROLLAR PROCESOS EFICIENTES DENTRO DEL MARCO DE LAS PRESTACIONES TÉCNICAS DE SS.SS. </a:t>
          </a:r>
          <a:endParaRPr lang="es-ES" dirty="0">
            <a:latin typeface="Gagalin" panose="020B0604020202020204" charset="0"/>
          </a:endParaRPr>
        </a:p>
      </dgm:t>
    </dgm:pt>
    <dgm:pt modelId="{5CE8D054-B93D-4900-AD5A-C7FBBACFA60E}" type="parTrans" cxnId="{40313587-8848-48C3-ADBA-369AF3673E98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2CB02EB8-8480-4051-B09C-6B5DD14C0BB1}" type="sibTrans" cxnId="{40313587-8848-48C3-ADBA-369AF3673E98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2CAE7485-02F2-4A96-B4EC-945177C0EAAA}">
      <dgm:prSet phldrT="[Texto]"/>
      <dgm:spPr/>
      <dgm:t>
        <a:bodyPr vert="horz" anchor="ctr"/>
        <a:lstStyle/>
        <a:p>
          <a:pPr algn="just"/>
          <a:r>
            <a:rPr lang="es-ES" dirty="0">
              <a:solidFill>
                <a:schemeClr val="tx1"/>
              </a:solidFill>
              <a:latin typeface="Gagalin" panose="020B0604020202020204" charset="0"/>
            </a:rPr>
            <a:t>UN SISTEMA DE INFORMACIÓN QUE FACILITE LA SISTEMATIZACIÓN, EL DIAGNÓSTICO, LA PLANIFICACIÓN Y LA EVALUACIÓN QUE NOS PERMITA OBTENER EVIDENCIAS Y RESULTADOS DE LA INTERVENCIÓN</a:t>
          </a:r>
        </a:p>
      </dgm:t>
    </dgm:pt>
    <dgm:pt modelId="{DFEFF2A3-CF22-4384-B052-D2DFD167C6FA}" type="parTrans" cxnId="{74DF3B0A-5665-4530-A08D-E0AD7FADE4E8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FC57B58D-5D53-4E3B-9271-7A88C818B967}" type="sibTrans" cxnId="{74DF3B0A-5665-4530-A08D-E0AD7FADE4E8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0729B077-36AC-4575-BD5C-68964B52CFC7}">
      <dgm:prSet phldrT="[Texto]"/>
      <dgm:spPr/>
      <dgm:t>
        <a:bodyPr anchor="ctr"/>
        <a:lstStyle/>
        <a:p>
          <a:r>
            <a:rPr lang="es-ES" dirty="0">
              <a:solidFill>
                <a:schemeClr val="tx1"/>
              </a:solidFill>
              <a:latin typeface="Gagalin" panose="020B0604020202020204" charset="0"/>
            </a:rPr>
            <a:t>Analizar formulas de gestión más eficientes de los SSAP, para superar las tensiones del modelo actual.</a:t>
          </a:r>
        </a:p>
      </dgm:t>
    </dgm:pt>
    <dgm:pt modelId="{7B3A8065-3986-45D0-8055-028DA394A3AC}" type="parTrans" cxnId="{E152D6C8-577D-463A-A5AE-CB9222154A97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ACCDEA8C-4038-439C-B32E-3756D330C7C1}" type="sibTrans" cxnId="{E152D6C8-577D-463A-A5AE-CB9222154A97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33A2C028-74D2-4250-BEA9-7D57CACF3F0D}" type="pres">
      <dgm:prSet presAssocID="{C6F90595-B391-493D-8461-488B06D38953}" presName="Name0" presStyleCnt="0">
        <dgm:presLayoutVars>
          <dgm:dir/>
          <dgm:animLvl val="lvl"/>
          <dgm:resizeHandles/>
        </dgm:presLayoutVars>
      </dgm:prSet>
      <dgm:spPr/>
    </dgm:pt>
    <dgm:pt modelId="{0B04B340-902A-445F-8F3C-C15D2104D233}" type="pres">
      <dgm:prSet presAssocID="{214461D3-F545-46FF-989E-64F152752C8F}" presName="linNode" presStyleCnt="0"/>
      <dgm:spPr/>
    </dgm:pt>
    <dgm:pt modelId="{48818A88-EB2C-4B48-9923-6E150EEEB6CA}" type="pres">
      <dgm:prSet presAssocID="{214461D3-F545-46FF-989E-64F152752C8F}" presName="parentShp" presStyleLbl="node1" presStyleIdx="0" presStyleCnt="4">
        <dgm:presLayoutVars>
          <dgm:bulletEnabled val="1"/>
        </dgm:presLayoutVars>
      </dgm:prSet>
      <dgm:spPr/>
    </dgm:pt>
    <dgm:pt modelId="{80285132-B9E1-429F-A33D-1F02535D1DDA}" type="pres">
      <dgm:prSet presAssocID="{214461D3-F545-46FF-989E-64F152752C8F}" presName="childShp" presStyleLbl="bgAccFollowNode1" presStyleIdx="0" presStyleCnt="4">
        <dgm:presLayoutVars>
          <dgm:bulletEnabled val="1"/>
        </dgm:presLayoutVars>
      </dgm:prSet>
      <dgm:spPr>
        <a:xfrm>
          <a:off x="4876800" y="1795"/>
          <a:ext cx="7315200" cy="1424504"/>
        </a:xfrm>
      </dgm:spPr>
    </dgm:pt>
    <dgm:pt modelId="{E357981F-91F2-4514-A7E4-AF6CE6E54813}" type="pres">
      <dgm:prSet presAssocID="{410A7AC0-CBDC-4617-8BEA-B9B1A18EF256}" presName="spacing" presStyleCnt="0"/>
      <dgm:spPr/>
    </dgm:pt>
    <dgm:pt modelId="{DC5577AD-1E49-4765-A9DB-A68732ED3FE7}" type="pres">
      <dgm:prSet presAssocID="{76C67D88-6E4B-47BF-9BA3-26EC0E40A7C5}" presName="linNode" presStyleCnt="0"/>
      <dgm:spPr/>
    </dgm:pt>
    <dgm:pt modelId="{773A3A8A-701D-46FA-BCDD-EFFB3FC74272}" type="pres">
      <dgm:prSet presAssocID="{76C67D88-6E4B-47BF-9BA3-26EC0E40A7C5}" presName="parentShp" presStyleLbl="node1" presStyleIdx="1" presStyleCnt="4">
        <dgm:presLayoutVars>
          <dgm:bulletEnabled val="1"/>
        </dgm:presLayoutVars>
      </dgm:prSet>
      <dgm:spPr/>
    </dgm:pt>
    <dgm:pt modelId="{1A4B4893-5808-4C9F-AE6C-6FA8220AAAEA}" type="pres">
      <dgm:prSet presAssocID="{76C67D88-6E4B-47BF-9BA3-26EC0E40A7C5}" presName="childShp" presStyleLbl="bgAccFollowNode1" presStyleIdx="1" presStyleCnt="4">
        <dgm:presLayoutVars>
          <dgm:bulletEnabled val="1"/>
        </dgm:presLayoutVars>
      </dgm:prSet>
      <dgm:spPr>
        <a:xfrm>
          <a:off x="5274025" y="1351308"/>
          <a:ext cx="7911038" cy="1227055"/>
        </a:xfrm>
        <a:prstGeom prst="rightArrow">
          <a:avLst>
            <a:gd name="adj1" fmla="val 75000"/>
            <a:gd name="adj2" fmla="val 50000"/>
          </a:avLst>
        </a:prstGeom>
      </dgm:spPr>
    </dgm:pt>
    <dgm:pt modelId="{9C2CD0AC-70D9-4BAA-814D-6149D2E5A8B7}" type="pres">
      <dgm:prSet presAssocID="{45FBDD7B-0A9E-450A-90DB-D9A40ECFD2B2}" presName="spacing" presStyleCnt="0"/>
      <dgm:spPr/>
    </dgm:pt>
    <dgm:pt modelId="{1BC7906F-8957-4014-9228-53306CE5BB78}" type="pres">
      <dgm:prSet presAssocID="{5FD49D17-0ADE-43F0-93EF-2ECC96C176F5}" presName="linNode" presStyleCnt="0"/>
      <dgm:spPr/>
    </dgm:pt>
    <dgm:pt modelId="{2C5B3762-44C3-4E72-88AE-0A50EDF13F1B}" type="pres">
      <dgm:prSet presAssocID="{5FD49D17-0ADE-43F0-93EF-2ECC96C176F5}" presName="parentShp" presStyleLbl="node1" presStyleIdx="2" presStyleCnt="4">
        <dgm:presLayoutVars>
          <dgm:bulletEnabled val="1"/>
        </dgm:presLayoutVars>
      </dgm:prSet>
      <dgm:spPr/>
    </dgm:pt>
    <dgm:pt modelId="{AFE9EDC2-9B57-4B3F-899D-30481F3DBCF8}" type="pres">
      <dgm:prSet presAssocID="{5FD49D17-0ADE-43F0-93EF-2ECC96C176F5}" presName="childShp" presStyleLbl="bgAccFollowNode1" presStyleIdx="2" presStyleCnt="4">
        <dgm:presLayoutVars>
          <dgm:bulletEnabled val="1"/>
        </dgm:presLayoutVars>
      </dgm:prSet>
      <dgm:spPr/>
    </dgm:pt>
    <dgm:pt modelId="{BEF58420-4109-4C45-9DDB-7DAB70A81B81}" type="pres">
      <dgm:prSet presAssocID="{14BF69D4-D471-4A19-9B13-5FFF528DEAEC}" presName="spacing" presStyleCnt="0"/>
      <dgm:spPr/>
    </dgm:pt>
    <dgm:pt modelId="{3130CF1C-C532-4571-959E-ED46DE5CBB69}" type="pres">
      <dgm:prSet presAssocID="{8EF0B4E0-DD40-4652-92DD-C74C6FCFFD74}" presName="linNode" presStyleCnt="0"/>
      <dgm:spPr/>
    </dgm:pt>
    <dgm:pt modelId="{DAF06AB7-08C0-40A3-931B-8833AD6122C2}" type="pres">
      <dgm:prSet presAssocID="{8EF0B4E0-DD40-4652-92DD-C74C6FCFFD74}" presName="parentShp" presStyleLbl="node1" presStyleIdx="3" presStyleCnt="4">
        <dgm:presLayoutVars>
          <dgm:bulletEnabled val="1"/>
        </dgm:presLayoutVars>
      </dgm:prSet>
      <dgm:spPr/>
    </dgm:pt>
    <dgm:pt modelId="{2A063230-2F86-4F4E-8ADD-8E5AFE7E8AF6}" type="pres">
      <dgm:prSet presAssocID="{8EF0B4E0-DD40-4652-92DD-C74C6FCFFD74}" presName="childShp" presStyleLbl="bgAccFollowNode1" presStyleIdx="3" presStyleCnt="4">
        <dgm:presLayoutVars>
          <dgm:bulletEnabled val="1"/>
        </dgm:presLayoutVars>
      </dgm:prSet>
      <dgm:spPr/>
    </dgm:pt>
  </dgm:ptLst>
  <dgm:cxnLst>
    <dgm:cxn modelId="{74DF3B0A-5665-4530-A08D-E0AD7FADE4E8}" srcId="{8EF0B4E0-DD40-4652-92DD-C74C6FCFFD74}" destId="{2CAE7485-02F2-4A96-B4EC-945177C0EAAA}" srcOrd="0" destOrd="0" parTransId="{DFEFF2A3-CF22-4384-B052-D2DFD167C6FA}" sibTransId="{FC57B58D-5D53-4E3B-9271-7A88C818B967}"/>
    <dgm:cxn modelId="{F3EEA40B-6990-45E6-90B9-3A097DE50720}" type="presOf" srcId="{A23DD712-2C3F-4185-9437-519E11EC3303}" destId="{1A4B4893-5808-4C9F-AE6C-6FA8220AAAEA}" srcOrd="0" destOrd="0" presId="urn:microsoft.com/office/officeart/2005/8/layout/vList6"/>
    <dgm:cxn modelId="{06DCCC20-FE40-4917-91A5-C5E4AAC4A726}" srcId="{C6F90595-B391-493D-8461-488B06D38953}" destId="{214461D3-F545-46FF-989E-64F152752C8F}" srcOrd="0" destOrd="0" parTransId="{709040D5-D439-419F-A881-3D28D9D81212}" sibTransId="{410A7AC0-CBDC-4617-8BEA-B9B1A18EF256}"/>
    <dgm:cxn modelId="{0C0B0A21-53EF-4D88-8FB2-D245B42864DD}" type="presOf" srcId="{214461D3-F545-46FF-989E-64F152752C8F}" destId="{48818A88-EB2C-4B48-9923-6E150EEEB6CA}" srcOrd="0" destOrd="0" presId="urn:microsoft.com/office/officeart/2005/8/layout/vList6"/>
    <dgm:cxn modelId="{6D70F938-3FF2-464A-9E3B-31DEF1436CA4}" srcId="{C6F90595-B391-493D-8461-488B06D38953}" destId="{76C67D88-6E4B-47BF-9BA3-26EC0E40A7C5}" srcOrd="1" destOrd="0" parTransId="{450845DF-41FC-471A-92CF-E96E273B1490}" sibTransId="{45FBDD7B-0A9E-450A-90DB-D9A40ECFD2B2}"/>
    <dgm:cxn modelId="{F0B9E75D-AA53-405F-AB26-3509402B52D3}" type="presOf" srcId="{5FD49D17-0ADE-43F0-93EF-2ECC96C176F5}" destId="{2C5B3762-44C3-4E72-88AE-0A50EDF13F1B}" srcOrd="0" destOrd="0" presId="urn:microsoft.com/office/officeart/2005/8/layout/vList6"/>
    <dgm:cxn modelId="{5DFA6955-BDFA-4BE3-8CB8-9067C80D0A43}" type="presOf" srcId="{C6F90595-B391-493D-8461-488B06D38953}" destId="{33A2C028-74D2-4250-BEA9-7D57CACF3F0D}" srcOrd="0" destOrd="0" presId="urn:microsoft.com/office/officeart/2005/8/layout/vList6"/>
    <dgm:cxn modelId="{40313587-8848-48C3-ADBA-369AF3673E98}" srcId="{5FD49D17-0ADE-43F0-93EF-2ECC96C176F5}" destId="{7E773C71-E960-4E59-A633-A0A20B2492DA}" srcOrd="0" destOrd="0" parTransId="{5CE8D054-B93D-4900-AD5A-C7FBBACFA60E}" sibTransId="{2CB02EB8-8480-4051-B09C-6B5DD14C0BB1}"/>
    <dgm:cxn modelId="{2C557AAF-B295-44FA-A3B5-3B0FE6C1C4DE}" srcId="{C6F90595-B391-493D-8461-488B06D38953}" destId="{5FD49D17-0ADE-43F0-93EF-2ECC96C176F5}" srcOrd="2" destOrd="0" parTransId="{94A7ABC9-F353-47D7-A60A-5DFC54298180}" sibTransId="{14BF69D4-D471-4A19-9B13-5FFF528DEAEC}"/>
    <dgm:cxn modelId="{6DAF30B8-3008-47C7-BE4E-3F4B316BF511}" type="presOf" srcId="{0729B077-36AC-4575-BD5C-68964B52CFC7}" destId="{80285132-B9E1-429F-A33D-1F02535D1DDA}" srcOrd="0" destOrd="0" presId="urn:microsoft.com/office/officeart/2005/8/layout/vList6"/>
    <dgm:cxn modelId="{652C60B8-DA86-47A9-99E4-F06D27A14779}" type="presOf" srcId="{76C67D88-6E4B-47BF-9BA3-26EC0E40A7C5}" destId="{773A3A8A-701D-46FA-BCDD-EFFB3FC74272}" srcOrd="0" destOrd="0" presId="urn:microsoft.com/office/officeart/2005/8/layout/vList6"/>
    <dgm:cxn modelId="{7C4E29BC-E06B-4D69-B3F6-D5553E024E64}" srcId="{C6F90595-B391-493D-8461-488B06D38953}" destId="{8EF0B4E0-DD40-4652-92DD-C74C6FCFFD74}" srcOrd="3" destOrd="0" parTransId="{DD5DA47B-302C-4B55-8316-6D1E63C3DB23}" sibTransId="{567ECADC-C6CE-4617-8380-A8C2B7AB6488}"/>
    <dgm:cxn modelId="{E152D6C8-577D-463A-A5AE-CB9222154A97}" srcId="{214461D3-F545-46FF-989E-64F152752C8F}" destId="{0729B077-36AC-4575-BD5C-68964B52CFC7}" srcOrd="0" destOrd="0" parTransId="{7B3A8065-3986-45D0-8055-028DA394A3AC}" sibTransId="{ACCDEA8C-4038-439C-B32E-3756D330C7C1}"/>
    <dgm:cxn modelId="{703569D3-D66C-437D-9AE3-0B8DF5C9768B}" srcId="{76C67D88-6E4B-47BF-9BA3-26EC0E40A7C5}" destId="{A23DD712-2C3F-4185-9437-519E11EC3303}" srcOrd="0" destOrd="0" parTransId="{775D1D1E-325E-4C3D-86FA-9DBBDD2577A0}" sibTransId="{AD5317D3-E0AE-4034-9752-1CB9A1CDC496}"/>
    <dgm:cxn modelId="{01C25DD6-2157-43F0-8807-D553D62456AA}" type="presOf" srcId="{8EF0B4E0-DD40-4652-92DD-C74C6FCFFD74}" destId="{DAF06AB7-08C0-40A3-931B-8833AD6122C2}" srcOrd="0" destOrd="0" presId="urn:microsoft.com/office/officeart/2005/8/layout/vList6"/>
    <dgm:cxn modelId="{09A36FE7-F448-461D-9946-71FB43D44003}" type="presOf" srcId="{7E773C71-E960-4E59-A633-A0A20B2492DA}" destId="{AFE9EDC2-9B57-4B3F-899D-30481F3DBCF8}" srcOrd="0" destOrd="0" presId="urn:microsoft.com/office/officeart/2005/8/layout/vList6"/>
    <dgm:cxn modelId="{25BEA9EB-6D69-4BE4-94E4-722E0E711832}" type="presOf" srcId="{2CAE7485-02F2-4A96-B4EC-945177C0EAAA}" destId="{2A063230-2F86-4F4E-8ADD-8E5AFE7E8AF6}" srcOrd="0" destOrd="0" presId="urn:microsoft.com/office/officeart/2005/8/layout/vList6"/>
    <dgm:cxn modelId="{8775EC4C-7A84-4CFE-BD47-8B1997CA45DD}" type="presParOf" srcId="{33A2C028-74D2-4250-BEA9-7D57CACF3F0D}" destId="{0B04B340-902A-445F-8F3C-C15D2104D233}" srcOrd="0" destOrd="0" presId="urn:microsoft.com/office/officeart/2005/8/layout/vList6"/>
    <dgm:cxn modelId="{7674B251-2AB8-46D9-B173-755EA47D9FC7}" type="presParOf" srcId="{0B04B340-902A-445F-8F3C-C15D2104D233}" destId="{48818A88-EB2C-4B48-9923-6E150EEEB6CA}" srcOrd="0" destOrd="0" presId="urn:microsoft.com/office/officeart/2005/8/layout/vList6"/>
    <dgm:cxn modelId="{BB70BC87-572B-47F7-B617-A2E00594AD9E}" type="presParOf" srcId="{0B04B340-902A-445F-8F3C-C15D2104D233}" destId="{80285132-B9E1-429F-A33D-1F02535D1DDA}" srcOrd="1" destOrd="0" presId="urn:microsoft.com/office/officeart/2005/8/layout/vList6"/>
    <dgm:cxn modelId="{E7FB5557-0C17-4FE5-8FF3-240DCCB0EBC3}" type="presParOf" srcId="{33A2C028-74D2-4250-BEA9-7D57CACF3F0D}" destId="{E357981F-91F2-4514-A7E4-AF6CE6E54813}" srcOrd="1" destOrd="0" presId="urn:microsoft.com/office/officeart/2005/8/layout/vList6"/>
    <dgm:cxn modelId="{0C725352-0856-4E81-B03B-85E87E991A03}" type="presParOf" srcId="{33A2C028-74D2-4250-BEA9-7D57CACF3F0D}" destId="{DC5577AD-1E49-4765-A9DB-A68732ED3FE7}" srcOrd="2" destOrd="0" presId="urn:microsoft.com/office/officeart/2005/8/layout/vList6"/>
    <dgm:cxn modelId="{F016FEDC-BCAC-4D9B-8F53-91D3E8575064}" type="presParOf" srcId="{DC5577AD-1E49-4765-A9DB-A68732ED3FE7}" destId="{773A3A8A-701D-46FA-BCDD-EFFB3FC74272}" srcOrd="0" destOrd="0" presId="urn:microsoft.com/office/officeart/2005/8/layout/vList6"/>
    <dgm:cxn modelId="{D960510E-09BD-4925-B342-E8FC523BC04A}" type="presParOf" srcId="{DC5577AD-1E49-4765-A9DB-A68732ED3FE7}" destId="{1A4B4893-5808-4C9F-AE6C-6FA8220AAAEA}" srcOrd="1" destOrd="0" presId="urn:microsoft.com/office/officeart/2005/8/layout/vList6"/>
    <dgm:cxn modelId="{AB5E672D-9CC1-4AEF-A283-464B2A3F1CA2}" type="presParOf" srcId="{33A2C028-74D2-4250-BEA9-7D57CACF3F0D}" destId="{9C2CD0AC-70D9-4BAA-814D-6149D2E5A8B7}" srcOrd="3" destOrd="0" presId="urn:microsoft.com/office/officeart/2005/8/layout/vList6"/>
    <dgm:cxn modelId="{AA65680F-BE3E-4FFA-8DFF-FA4FDE07D228}" type="presParOf" srcId="{33A2C028-74D2-4250-BEA9-7D57CACF3F0D}" destId="{1BC7906F-8957-4014-9228-53306CE5BB78}" srcOrd="4" destOrd="0" presId="urn:microsoft.com/office/officeart/2005/8/layout/vList6"/>
    <dgm:cxn modelId="{ED203415-6872-43B8-BF78-E7FB8F71BC91}" type="presParOf" srcId="{1BC7906F-8957-4014-9228-53306CE5BB78}" destId="{2C5B3762-44C3-4E72-88AE-0A50EDF13F1B}" srcOrd="0" destOrd="0" presId="urn:microsoft.com/office/officeart/2005/8/layout/vList6"/>
    <dgm:cxn modelId="{FC156F23-C08D-4997-A03B-376B4A328649}" type="presParOf" srcId="{1BC7906F-8957-4014-9228-53306CE5BB78}" destId="{AFE9EDC2-9B57-4B3F-899D-30481F3DBCF8}" srcOrd="1" destOrd="0" presId="urn:microsoft.com/office/officeart/2005/8/layout/vList6"/>
    <dgm:cxn modelId="{0D0A1516-13F2-45BF-9888-697960D27714}" type="presParOf" srcId="{33A2C028-74D2-4250-BEA9-7D57CACF3F0D}" destId="{BEF58420-4109-4C45-9DDB-7DAB70A81B81}" srcOrd="5" destOrd="0" presId="urn:microsoft.com/office/officeart/2005/8/layout/vList6"/>
    <dgm:cxn modelId="{4E2E1251-F0ED-4A3F-9017-25B04FC8FBF5}" type="presParOf" srcId="{33A2C028-74D2-4250-BEA9-7D57CACF3F0D}" destId="{3130CF1C-C532-4571-959E-ED46DE5CBB69}" srcOrd="6" destOrd="0" presId="urn:microsoft.com/office/officeart/2005/8/layout/vList6"/>
    <dgm:cxn modelId="{170391E9-F2CC-4761-A915-3E92E85F5E5C}" type="presParOf" srcId="{3130CF1C-C532-4571-959E-ED46DE5CBB69}" destId="{DAF06AB7-08C0-40A3-931B-8833AD6122C2}" srcOrd="0" destOrd="0" presId="urn:microsoft.com/office/officeart/2005/8/layout/vList6"/>
    <dgm:cxn modelId="{D0315487-9B45-47BF-ADF9-D7688DE42DEF}" type="presParOf" srcId="{3130CF1C-C532-4571-959E-ED46DE5CBB69}" destId="{2A063230-2F86-4F4E-8ADD-8E5AFE7E8AF6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C6F90595-B391-493D-8461-488B06D38953}" type="doc">
      <dgm:prSet loTypeId="urn:microsoft.com/office/officeart/2005/8/layout/vList6" loCatId="list" qsTypeId="urn:microsoft.com/office/officeart/2005/8/quickstyle/3d2" qsCatId="3D" csTypeId="urn:microsoft.com/office/officeart/2005/8/colors/colorful4" csCatId="colorful" phldr="1"/>
      <dgm:spPr/>
    </dgm:pt>
    <dgm:pt modelId="{214461D3-F545-46FF-989E-64F152752C8F}">
      <dgm:prSet phldrT="[Texto]"/>
      <dgm:spPr/>
      <dgm:t>
        <a:bodyPr/>
        <a:lstStyle/>
        <a:p>
          <a:r>
            <a:rPr lang="en-US" b="0" i="0" dirty="0">
              <a:latin typeface="Gagalin" panose="020B0604020202020204" charset="0"/>
              <a:sym typeface="Gagalin"/>
            </a:rPr>
            <a:t>REORIENTAR LOS PROYECTOS DE INCLUSIÓN SOCIAL</a:t>
          </a:r>
          <a:endParaRPr lang="es-ES" b="0" i="0" dirty="0">
            <a:latin typeface="Gagalin" panose="020B0604020202020204" charset="0"/>
          </a:endParaRPr>
        </a:p>
      </dgm:t>
    </dgm:pt>
    <dgm:pt modelId="{709040D5-D439-419F-A881-3D28D9D81212}" type="parTrans" cxnId="{06DCCC20-FE40-4917-91A5-C5E4AAC4A726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410A7AC0-CBDC-4617-8BEA-B9B1A18EF256}" type="sibTrans" cxnId="{06DCCC20-FE40-4917-91A5-C5E4AAC4A726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76C67D88-6E4B-47BF-9BA3-26EC0E40A7C5}">
      <dgm:prSet phldrT="[Texto]"/>
      <dgm:spPr/>
      <dgm:t>
        <a:bodyPr vert="horz"/>
        <a:lstStyle/>
        <a:p>
          <a:r>
            <a:rPr lang="es-ES" b="0" i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ESTRATEGIAS</a:t>
          </a:r>
        </a:p>
      </dgm:t>
    </dgm:pt>
    <dgm:pt modelId="{450845DF-41FC-471A-92CF-E96E273B1490}" type="parTrans" cxnId="{6D70F938-3FF2-464A-9E3B-31DEF1436CA4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45FBDD7B-0A9E-450A-90DB-D9A40ECFD2B2}" type="sibTrans" cxnId="{6D70F938-3FF2-464A-9E3B-31DEF1436CA4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A23DD712-2C3F-4185-9437-519E11EC3303}">
      <dgm:prSet phldrT="[Texto]"/>
      <dgm:spPr/>
      <dgm:t>
        <a:bodyPr vert="horz"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 APROBAR E IMPLEMENTAR LA </a:t>
          </a:r>
          <a:r>
            <a:rPr lang="es-ES" b="0" i="0" dirty="0">
              <a:solidFill>
                <a:schemeClr val="tx2"/>
              </a:solidFill>
              <a:latin typeface="Gagalin" panose="020B0604020202020204" charset="0"/>
            </a:rPr>
            <a:t>II ESTRATEGIA DE LUCHA CONTRA LA POBREZA Y LA EXCLUSIÓN SOCIAL</a:t>
          </a:r>
        </a:p>
      </dgm:t>
    </dgm:pt>
    <dgm:pt modelId="{775D1D1E-325E-4C3D-86FA-9DBBDD2577A0}" type="parTrans" cxnId="{703569D3-D66C-437D-9AE3-0B8DF5C9768B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AD5317D3-E0AE-4034-9752-1CB9A1CDC496}" type="sibTrans" cxnId="{703569D3-D66C-437D-9AE3-0B8DF5C9768B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0729B077-36AC-4575-BD5C-68964B52CFC7}">
      <dgm:prSet phldrT="[Texto]"/>
      <dgm:spPr/>
      <dgm:t>
        <a:bodyPr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REDEFINIR, REOIRENTAR Y </a:t>
          </a:r>
          <a:r>
            <a:rPr lang="es-ES" b="0" i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ORDENAR LOS RECURSOS </a:t>
          </a:r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EN EL TERRITORIO</a:t>
          </a:r>
        </a:p>
      </dgm:t>
    </dgm:pt>
    <dgm:pt modelId="{7B3A8065-3986-45D0-8055-028DA394A3AC}" type="parTrans" cxnId="{E152D6C8-577D-463A-A5AE-CB9222154A97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ACCDEA8C-4038-439C-B32E-3756D330C7C1}" type="sibTrans" cxnId="{E152D6C8-577D-463A-A5AE-CB9222154A97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C7D262EA-EB7F-4A24-A32A-A27B13E5AFBE}">
      <dgm:prSet phldrT="[Texto]"/>
      <dgm:spPr/>
      <dgm:t>
        <a:bodyPr vert="horz"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DESPLEGAR E IMPLEMENTAR LAS MEDIDAS DE LA</a:t>
          </a:r>
          <a:r>
            <a:rPr lang="es-ES" b="0" i="0" dirty="0">
              <a:solidFill>
                <a:schemeClr val="tx2"/>
              </a:solidFill>
              <a:latin typeface="Gagalin" panose="020B0604020202020204" charset="0"/>
            </a:rPr>
            <a:t> ESTRATEGIA DE LAS PERSONAS SIN HOGAR</a:t>
          </a:r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.</a:t>
          </a:r>
        </a:p>
      </dgm:t>
    </dgm:pt>
    <dgm:pt modelId="{7D53C5CB-9412-4837-9F7C-9CE76DB68180}" type="parTrans" cxnId="{E442A954-30FB-4680-AEFE-4C81B7E125FD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E82D6C00-1C8A-41EF-8D44-554476F5874C}" type="sibTrans" cxnId="{E442A954-30FB-4680-AEFE-4C81B7E125FD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5B950431-AD43-4B54-87D7-0D835C1B7649}">
      <dgm:prSet phldrT="[Texto]"/>
      <dgm:spPr/>
      <dgm:t>
        <a:bodyPr vert="horz"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 APROBAR E IMPLEMENTAR LA </a:t>
          </a:r>
          <a:r>
            <a:rPr lang="es-ES" b="0" i="0" dirty="0">
              <a:solidFill>
                <a:schemeClr val="tx2"/>
              </a:solidFill>
              <a:latin typeface="Gagalin" panose="020B0604020202020204" charset="0"/>
            </a:rPr>
            <a:t>ESTRATEGIA DEL PUEBLO GITANO</a:t>
          </a:r>
        </a:p>
      </dgm:t>
    </dgm:pt>
    <dgm:pt modelId="{CCDDA3F1-0EF0-4EE9-A75E-CB17531F0CE0}" type="parTrans" cxnId="{23F4FD44-0D27-444A-970A-AD60F46C161A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027F3FC3-48CA-4ED1-AFDC-41D25D6CB5BB}" type="sibTrans" cxnId="{23F4FD44-0D27-444A-970A-AD60F46C161A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D959D11C-2AD7-4619-91B3-F517431A74BB}">
      <dgm:prSet phldrT="[Texto]"/>
      <dgm:spPr/>
      <dgm:t>
        <a:bodyPr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ELABORAR UN </a:t>
          </a:r>
          <a:r>
            <a:rPr lang="es-ES" b="0" i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MAPA REGIONAL DE INCLUSIÓN </a:t>
          </a:r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SOCIAL </a:t>
          </a:r>
        </a:p>
      </dgm:t>
    </dgm:pt>
    <dgm:pt modelId="{570734DE-CC12-4E99-8171-4AF1A73404BE}" type="parTrans" cxnId="{6D55EE87-F006-4C72-8EC4-04F3DF8AE2ED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7420344B-3B26-47E9-ABF2-450191CDC59E}" type="sibTrans" cxnId="{6D55EE87-F006-4C72-8EC4-04F3DF8AE2ED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CD3120EC-5EEE-40EE-9775-B3A11620889D}">
      <dgm:prSet phldrT="[Texto]"/>
      <dgm:spPr/>
      <dgm:t>
        <a:bodyPr anchor="ctr"/>
        <a:lstStyle/>
        <a:p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MODELO DE </a:t>
          </a:r>
          <a:r>
            <a:rPr lang="es-ES" b="0" i="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TRABAJO EN RED Y COMUNITARIO </a:t>
          </a:r>
          <a:r>
            <a:rPr lang="es-ES" b="0" i="0" dirty="0">
              <a:solidFill>
                <a:schemeClr val="tx1"/>
              </a:solidFill>
              <a:latin typeface="Gagalin" panose="020B0604020202020204" charset="0"/>
            </a:rPr>
            <a:t>QUE GENERE SINERGIAS ENTRE SSAP Y EL TERCER SECTOR. </a:t>
          </a:r>
        </a:p>
      </dgm:t>
    </dgm:pt>
    <dgm:pt modelId="{1EF09085-D9A7-417D-8879-2AAC9A07BE90}" type="parTrans" cxnId="{D14826CF-8A09-4603-B034-BFAF87FAEE26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46574E63-424C-4E75-AA08-0A0F9B7793E4}" type="sibTrans" cxnId="{D14826CF-8A09-4603-B034-BFAF87FAEE26}">
      <dgm:prSet/>
      <dgm:spPr/>
      <dgm:t>
        <a:bodyPr/>
        <a:lstStyle/>
        <a:p>
          <a:endParaRPr lang="es-ES" b="0" i="0">
            <a:latin typeface="Gagalin" panose="020B0604020202020204" charset="0"/>
          </a:endParaRPr>
        </a:p>
      </dgm:t>
    </dgm:pt>
    <dgm:pt modelId="{33A2C028-74D2-4250-BEA9-7D57CACF3F0D}" type="pres">
      <dgm:prSet presAssocID="{C6F90595-B391-493D-8461-488B06D38953}" presName="Name0" presStyleCnt="0">
        <dgm:presLayoutVars>
          <dgm:dir/>
          <dgm:animLvl val="lvl"/>
          <dgm:resizeHandles/>
        </dgm:presLayoutVars>
      </dgm:prSet>
      <dgm:spPr/>
    </dgm:pt>
    <dgm:pt modelId="{0B04B340-902A-445F-8F3C-C15D2104D233}" type="pres">
      <dgm:prSet presAssocID="{214461D3-F545-46FF-989E-64F152752C8F}" presName="linNode" presStyleCnt="0"/>
      <dgm:spPr/>
    </dgm:pt>
    <dgm:pt modelId="{48818A88-EB2C-4B48-9923-6E150EEEB6CA}" type="pres">
      <dgm:prSet presAssocID="{214461D3-F545-46FF-989E-64F152752C8F}" presName="parentShp" presStyleLbl="node1" presStyleIdx="0" presStyleCnt="2">
        <dgm:presLayoutVars>
          <dgm:bulletEnabled val="1"/>
        </dgm:presLayoutVars>
      </dgm:prSet>
      <dgm:spPr/>
    </dgm:pt>
    <dgm:pt modelId="{80285132-B9E1-429F-A33D-1F02535D1DDA}" type="pres">
      <dgm:prSet presAssocID="{214461D3-F545-46FF-989E-64F152752C8F}" presName="childShp" presStyleLbl="bgAccFollowNode1" presStyleIdx="0" presStyleCnt="2" custLinFactNeighborX="-3197" custLinFactNeighborY="-2629">
        <dgm:presLayoutVars>
          <dgm:bulletEnabled val="1"/>
        </dgm:presLayoutVars>
      </dgm:prSet>
      <dgm:spPr>
        <a:xfrm>
          <a:off x="4876800" y="1795"/>
          <a:ext cx="7315200" cy="1424504"/>
        </a:xfrm>
      </dgm:spPr>
    </dgm:pt>
    <dgm:pt modelId="{E357981F-91F2-4514-A7E4-AF6CE6E54813}" type="pres">
      <dgm:prSet presAssocID="{410A7AC0-CBDC-4617-8BEA-B9B1A18EF256}" presName="spacing" presStyleCnt="0"/>
      <dgm:spPr/>
    </dgm:pt>
    <dgm:pt modelId="{DC5577AD-1E49-4765-A9DB-A68732ED3FE7}" type="pres">
      <dgm:prSet presAssocID="{76C67D88-6E4B-47BF-9BA3-26EC0E40A7C5}" presName="linNode" presStyleCnt="0"/>
      <dgm:spPr/>
    </dgm:pt>
    <dgm:pt modelId="{773A3A8A-701D-46FA-BCDD-EFFB3FC74272}" type="pres">
      <dgm:prSet presAssocID="{76C67D88-6E4B-47BF-9BA3-26EC0E40A7C5}" presName="parentShp" presStyleLbl="node1" presStyleIdx="1" presStyleCnt="2">
        <dgm:presLayoutVars>
          <dgm:bulletEnabled val="1"/>
        </dgm:presLayoutVars>
      </dgm:prSet>
      <dgm:spPr/>
    </dgm:pt>
    <dgm:pt modelId="{1A4B4893-5808-4C9F-AE6C-6FA8220AAAEA}" type="pres">
      <dgm:prSet presAssocID="{76C67D88-6E4B-47BF-9BA3-26EC0E40A7C5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F3EEA40B-6990-45E6-90B9-3A097DE50720}" type="presOf" srcId="{A23DD712-2C3F-4185-9437-519E11EC3303}" destId="{1A4B4893-5808-4C9F-AE6C-6FA8220AAAEA}" srcOrd="0" destOrd="0" presId="urn:microsoft.com/office/officeart/2005/8/layout/vList6"/>
    <dgm:cxn modelId="{06DCCC20-FE40-4917-91A5-C5E4AAC4A726}" srcId="{C6F90595-B391-493D-8461-488B06D38953}" destId="{214461D3-F545-46FF-989E-64F152752C8F}" srcOrd="0" destOrd="0" parTransId="{709040D5-D439-419F-A881-3D28D9D81212}" sibTransId="{410A7AC0-CBDC-4617-8BEA-B9B1A18EF256}"/>
    <dgm:cxn modelId="{0C0B0A21-53EF-4D88-8FB2-D245B42864DD}" type="presOf" srcId="{214461D3-F545-46FF-989E-64F152752C8F}" destId="{48818A88-EB2C-4B48-9923-6E150EEEB6CA}" srcOrd="0" destOrd="0" presId="urn:microsoft.com/office/officeart/2005/8/layout/vList6"/>
    <dgm:cxn modelId="{6478992D-D747-4283-8AB8-1EEA5433DD36}" type="presOf" srcId="{5B950431-AD43-4B54-87D7-0D835C1B7649}" destId="{1A4B4893-5808-4C9F-AE6C-6FA8220AAAEA}" srcOrd="0" destOrd="2" presId="urn:microsoft.com/office/officeart/2005/8/layout/vList6"/>
    <dgm:cxn modelId="{6D70F938-3FF2-464A-9E3B-31DEF1436CA4}" srcId="{C6F90595-B391-493D-8461-488B06D38953}" destId="{76C67D88-6E4B-47BF-9BA3-26EC0E40A7C5}" srcOrd="1" destOrd="0" parTransId="{450845DF-41FC-471A-92CF-E96E273B1490}" sibTransId="{45FBDD7B-0A9E-450A-90DB-D9A40ECFD2B2}"/>
    <dgm:cxn modelId="{43FABD5E-2DF6-45E1-8FCE-F73AA448BB85}" type="presOf" srcId="{C7D262EA-EB7F-4A24-A32A-A27B13E5AFBE}" destId="{1A4B4893-5808-4C9F-AE6C-6FA8220AAAEA}" srcOrd="0" destOrd="1" presId="urn:microsoft.com/office/officeart/2005/8/layout/vList6"/>
    <dgm:cxn modelId="{23F4FD44-0D27-444A-970A-AD60F46C161A}" srcId="{76C67D88-6E4B-47BF-9BA3-26EC0E40A7C5}" destId="{5B950431-AD43-4B54-87D7-0D835C1B7649}" srcOrd="2" destOrd="0" parTransId="{CCDDA3F1-0EF0-4EE9-A75E-CB17531F0CE0}" sibTransId="{027F3FC3-48CA-4ED1-AFDC-41D25D6CB5BB}"/>
    <dgm:cxn modelId="{E442A954-30FB-4680-AEFE-4C81B7E125FD}" srcId="{76C67D88-6E4B-47BF-9BA3-26EC0E40A7C5}" destId="{C7D262EA-EB7F-4A24-A32A-A27B13E5AFBE}" srcOrd="1" destOrd="0" parTransId="{7D53C5CB-9412-4837-9F7C-9CE76DB68180}" sibTransId="{E82D6C00-1C8A-41EF-8D44-554476F5874C}"/>
    <dgm:cxn modelId="{5DFA6955-BDFA-4BE3-8CB8-9067C80D0A43}" type="presOf" srcId="{C6F90595-B391-493D-8461-488B06D38953}" destId="{33A2C028-74D2-4250-BEA9-7D57CACF3F0D}" srcOrd="0" destOrd="0" presId="urn:microsoft.com/office/officeart/2005/8/layout/vList6"/>
    <dgm:cxn modelId="{6D55EE87-F006-4C72-8EC4-04F3DF8AE2ED}" srcId="{214461D3-F545-46FF-989E-64F152752C8F}" destId="{D959D11C-2AD7-4619-91B3-F517431A74BB}" srcOrd="1" destOrd="0" parTransId="{570734DE-CC12-4E99-8171-4AF1A73404BE}" sibTransId="{7420344B-3B26-47E9-ABF2-450191CDC59E}"/>
    <dgm:cxn modelId="{8DE6F2B7-4CA1-4B7D-9666-AF2BE95C398A}" type="presOf" srcId="{CD3120EC-5EEE-40EE-9775-B3A11620889D}" destId="{80285132-B9E1-429F-A33D-1F02535D1DDA}" srcOrd="0" destOrd="2" presId="urn:microsoft.com/office/officeart/2005/8/layout/vList6"/>
    <dgm:cxn modelId="{6DAF30B8-3008-47C7-BE4E-3F4B316BF511}" type="presOf" srcId="{0729B077-36AC-4575-BD5C-68964B52CFC7}" destId="{80285132-B9E1-429F-A33D-1F02535D1DDA}" srcOrd="0" destOrd="0" presId="urn:microsoft.com/office/officeart/2005/8/layout/vList6"/>
    <dgm:cxn modelId="{652C60B8-DA86-47A9-99E4-F06D27A14779}" type="presOf" srcId="{76C67D88-6E4B-47BF-9BA3-26EC0E40A7C5}" destId="{773A3A8A-701D-46FA-BCDD-EFFB3FC74272}" srcOrd="0" destOrd="0" presId="urn:microsoft.com/office/officeart/2005/8/layout/vList6"/>
    <dgm:cxn modelId="{E152D6C8-577D-463A-A5AE-CB9222154A97}" srcId="{214461D3-F545-46FF-989E-64F152752C8F}" destId="{0729B077-36AC-4575-BD5C-68964B52CFC7}" srcOrd="0" destOrd="0" parTransId="{7B3A8065-3986-45D0-8055-028DA394A3AC}" sibTransId="{ACCDEA8C-4038-439C-B32E-3756D330C7C1}"/>
    <dgm:cxn modelId="{D14826CF-8A09-4603-B034-BFAF87FAEE26}" srcId="{214461D3-F545-46FF-989E-64F152752C8F}" destId="{CD3120EC-5EEE-40EE-9775-B3A11620889D}" srcOrd="2" destOrd="0" parTransId="{1EF09085-D9A7-417D-8879-2AAC9A07BE90}" sibTransId="{46574E63-424C-4E75-AA08-0A0F9B7793E4}"/>
    <dgm:cxn modelId="{703569D3-D66C-437D-9AE3-0B8DF5C9768B}" srcId="{76C67D88-6E4B-47BF-9BA3-26EC0E40A7C5}" destId="{A23DD712-2C3F-4185-9437-519E11EC3303}" srcOrd="0" destOrd="0" parTransId="{775D1D1E-325E-4C3D-86FA-9DBBDD2577A0}" sibTransId="{AD5317D3-E0AE-4034-9752-1CB9A1CDC496}"/>
    <dgm:cxn modelId="{7E7DF1F7-BA66-4CF8-80DC-1B4598EBBD56}" type="presOf" srcId="{D959D11C-2AD7-4619-91B3-F517431A74BB}" destId="{80285132-B9E1-429F-A33D-1F02535D1DDA}" srcOrd="0" destOrd="1" presId="urn:microsoft.com/office/officeart/2005/8/layout/vList6"/>
    <dgm:cxn modelId="{8775EC4C-7A84-4CFE-BD47-8B1997CA45DD}" type="presParOf" srcId="{33A2C028-74D2-4250-BEA9-7D57CACF3F0D}" destId="{0B04B340-902A-445F-8F3C-C15D2104D233}" srcOrd="0" destOrd="0" presId="urn:microsoft.com/office/officeart/2005/8/layout/vList6"/>
    <dgm:cxn modelId="{7674B251-2AB8-46D9-B173-755EA47D9FC7}" type="presParOf" srcId="{0B04B340-902A-445F-8F3C-C15D2104D233}" destId="{48818A88-EB2C-4B48-9923-6E150EEEB6CA}" srcOrd="0" destOrd="0" presId="urn:microsoft.com/office/officeart/2005/8/layout/vList6"/>
    <dgm:cxn modelId="{BB70BC87-572B-47F7-B617-A2E00594AD9E}" type="presParOf" srcId="{0B04B340-902A-445F-8F3C-C15D2104D233}" destId="{80285132-B9E1-429F-A33D-1F02535D1DDA}" srcOrd="1" destOrd="0" presId="urn:microsoft.com/office/officeart/2005/8/layout/vList6"/>
    <dgm:cxn modelId="{E7FB5557-0C17-4FE5-8FF3-240DCCB0EBC3}" type="presParOf" srcId="{33A2C028-74D2-4250-BEA9-7D57CACF3F0D}" destId="{E357981F-91F2-4514-A7E4-AF6CE6E54813}" srcOrd="1" destOrd="0" presId="urn:microsoft.com/office/officeart/2005/8/layout/vList6"/>
    <dgm:cxn modelId="{0C725352-0856-4E81-B03B-85E87E991A03}" type="presParOf" srcId="{33A2C028-74D2-4250-BEA9-7D57CACF3F0D}" destId="{DC5577AD-1E49-4765-A9DB-A68732ED3FE7}" srcOrd="2" destOrd="0" presId="urn:microsoft.com/office/officeart/2005/8/layout/vList6"/>
    <dgm:cxn modelId="{F016FEDC-BCAC-4D9B-8F53-91D3E8575064}" type="presParOf" srcId="{DC5577AD-1E49-4765-A9DB-A68732ED3FE7}" destId="{773A3A8A-701D-46FA-BCDD-EFFB3FC74272}" srcOrd="0" destOrd="0" presId="urn:microsoft.com/office/officeart/2005/8/layout/vList6"/>
    <dgm:cxn modelId="{D960510E-09BD-4925-B342-E8FC523BC04A}" type="presParOf" srcId="{DC5577AD-1E49-4765-A9DB-A68732ED3FE7}" destId="{1A4B4893-5808-4C9F-AE6C-6FA8220AAAEA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s-ES"/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</dgm:ptLst>
  <dgm:cxnLst>
    <dgm:cxn modelId="{A206BB9F-DBAF-40C5-B655-406CCC208B53}" type="presOf" srcId="{4E0442EA-6288-4ECA-9C6E-2FCED005F9C0}" destId="{41DB3262-9208-4C40-998F-06F7E64639D9}" srcOrd="0" destOrd="0" presId="urn:microsoft.com/office/officeart/2005/8/layout/cycle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8410472-0B65-444F-9E31-B34EF681909B}" type="doc">
      <dgm:prSet loTypeId="urn:microsoft.com/office/officeart/2008/layout/CircularPictureCallout" loCatId="picture" qsTypeId="urn:microsoft.com/office/officeart/2005/8/quickstyle/3d7" qsCatId="3D" csTypeId="urn:microsoft.com/office/officeart/2005/8/colors/accent0_2" csCatId="mainScheme" phldr="1"/>
      <dgm:spPr/>
      <dgm:t>
        <a:bodyPr/>
        <a:lstStyle/>
        <a:p>
          <a:endParaRPr lang="es-ES"/>
        </a:p>
      </dgm:t>
    </dgm:pt>
    <dgm:pt modelId="{D631489B-5F0D-45BF-B680-2E455738E062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¿DÓNDE ESTAMOS?</a:t>
          </a:r>
        </a:p>
      </dgm:t>
    </dgm:pt>
    <dgm:pt modelId="{D6F75FE3-60EA-40FF-B1E1-102B42BC7640}" type="parTrans" cxnId="{8268F23A-91DC-4609-85FB-A8B7490DEC3A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10C10DC3-BDC7-49C4-B1E8-3F74E25618ED}" type="sibTrans" cxnId="{8268F23A-91DC-4609-85FB-A8B7490DEC3A}">
      <dgm:prSet/>
      <dgm:spPr>
        <a:blipFill rotWithShape="1">
          <a:blip xmlns:r="http://schemas.openxmlformats.org/officeDocument/2006/relationships" r:embed="rId1"/>
          <a:srcRect/>
          <a:stretch>
            <a:fillRect/>
          </a:stretch>
        </a:blipFill>
      </dgm:spPr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894D3EFF-55EB-4D6E-9190-527745FA5978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¿HACIA DÓNDE CAMINAMOS?</a:t>
          </a:r>
        </a:p>
      </dgm:t>
    </dgm:pt>
    <dgm:pt modelId="{54EFE2D1-23B1-4A7A-9BDA-4988C77D1CD1}" type="parTrans" cxnId="{B7D3A30E-A2C3-486B-9762-3BE4027F94E7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0544C612-8662-4D4D-86F3-41D35950D397}" type="sibTrans" cxnId="{B7D3A30E-A2C3-486B-9762-3BE4027F94E7}">
      <dgm:prSet/>
      <dgm:spPr>
        <a:blipFill rotWithShape="1">
          <a:blip xmlns:r="http://schemas.openxmlformats.org/officeDocument/2006/relationships" r:embed="rId2"/>
          <a:srcRect/>
          <a:stretch>
            <a:fillRect t="-29000" b="-29000"/>
          </a:stretch>
        </a:blipFill>
      </dgm:spPr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3509CE92-2A61-4360-8229-47A6D8AE1D70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¿DE DÓNDE PARTIMOS?</a:t>
          </a:r>
        </a:p>
      </dgm:t>
    </dgm:pt>
    <dgm:pt modelId="{6C347B36-8BBD-4F91-B3C4-DA66ADE43F78}" type="parTrans" cxnId="{7F92BFD1-69EE-487A-917B-8154BE8CF304}">
      <dgm:prSet/>
      <dgm:spPr/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F7300385-C2FC-42D6-BDF7-18DD51B182B0}" type="sibTrans" cxnId="{7F92BFD1-69EE-487A-917B-8154BE8CF304}">
      <dgm:prSet/>
      <dgm:spPr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  <dgm:t>
        <a:bodyPr/>
        <a:lstStyle/>
        <a:p>
          <a:endParaRPr lang="es-ES">
            <a:latin typeface="Gagalin" panose="020B0604020202020204" charset="0"/>
          </a:endParaRPr>
        </a:p>
      </dgm:t>
    </dgm:pt>
    <dgm:pt modelId="{B54FCF66-CFA9-4C86-B44D-11C40B5D918F}" type="pres">
      <dgm:prSet presAssocID="{68410472-0B65-444F-9E31-B34EF681909B}" presName="Name0" presStyleCnt="0">
        <dgm:presLayoutVars>
          <dgm:chMax val="7"/>
          <dgm:chPref val="7"/>
          <dgm:dir/>
        </dgm:presLayoutVars>
      </dgm:prSet>
      <dgm:spPr/>
    </dgm:pt>
    <dgm:pt modelId="{B5056CDD-AE29-49F5-9E13-F8071EBEB2F7}" type="pres">
      <dgm:prSet presAssocID="{68410472-0B65-444F-9E31-B34EF681909B}" presName="Name1" presStyleCnt="0"/>
      <dgm:spPr/>
    </dgm:pt>
    <dgm:pt modelId="{2BBE1A72-EC14-4E47-9358-387684A98CF6}" type="pres">
      <dgm:prSet presAssocID="{10C10DC3-BDC7-49C4-B1E8-3F74E25618ED}" presName="picture_1" presStyleCnt="0"/>
      <dgm:spPr/>
    </dgm:pt>
    <dgm:pt modelId="{7524E95C-3F78-418B-93A4-D91D90625B12}" type="pres">
      <dgm:prSet presAssocID="{10C10DC3-BDC7-49C4-B1E8-3F74E25618ED}" presName="pictureRepeatNode" presStyleLbl="alignImgPlace1" presStyleIdx="0" presStyleCnt="3"/>
      <dgm:spPr/>
    </dgm:pt>
    <dgm:pt modelId="{08E08875-E778-4A86-BE06-8C5BF7EA0D10}" type="pres">
      <dgm:prSet presAssocID="{D631489B-5F0D-45BF-B680-2E455738E062}" presName="text_1" presStyleLbl="node1" presStyleIdx="0" presStyleCnt="0" custScaleX="130593" custLinFactNeighborX="-10421" custLinFactNeighborY="71334">
        <dgm:presLayoutVars>
          <dgm:bulletEnabled val="1"/>
        </dgm:presLayoutVars>
      </dgm:prSet>
      <dgm:spPr/>
    </dgm:pt>
    <dgm:pt modelId="{D751DA72-44AF-44AF-803B-25832894878D}" type="pres">
      <dgm:prSet presAssocID="{F7300385-C2FC-42D6-BDF7-18DD51B182B0}" presName="picture_2" presStyleCnt="0"/>
      <dgm:spPr/>
    </dgm:pt>
    <dgm:pt modelId="{EAEED502-29AE-4AD8-875C-D483F77C13BA}" type="pres">
      <dgm:prSet presAssocID="{F7300385-C2FC-42D6-BDF7-18DD51B182B0}" presName="pictureRepeatNode" presStyleLbl="alignImgPlace1" presStyleIdx="1" presStyleCnt="3"/>
      <dgm:spPr/>
    </dgm:pt>
    <dgm:pt modelId="{6BCF7105-9F75-4501-AC4E-03BDA0A56E3A}" type="pres">
      <dgm:prSet presAssocID="{3509CE92-2A61-4360-8229-47A6D8AE1D70}" presName="line_2" presStyleLbl="parChTrans1D1" presStyleIdx="0" presStyleCnt="2"/>
      <dgm:spPr/>
    </dgm:pt>
    <dgm:pt modelId="{9C6D0DC5-1F23-4FCE-A16F-E116EAE2A90C}" type="pres">
      <dgm:prSet presAssocID="{3509CE92-2A61-4360-8229-47A6D8AE1D70}" presName="textparent_2" presStyleLbl="node1" presStyleIdx="0" presStyleCnt="0"/>
      <dgm:spPr/>
    </dgm:pt>
    <dgm:pt modelId="{ABF9F927-9E72-4C12-90F3-3617E830D8BB}" type="pres">
      <dgm:prSet presAssocID="{3509CE92-2A61-4360-8229-47A6D8AE1D70}" presName="text_2" presStyleLbl="revTx" presStyleIdx="0" presStyleCnt="2">
        <dgm:presLayoutVars>
          <dgm:bulletEnabled val="1"/>
        </dgm:presLayoutVars>
      </dgm:prSet>
      <dgm:spPr/>
    </dgm:pt>
    <dgm:pt modelId="{255A69B5-C116-4456-94A6-2379D364AC82}" type="pres">
      <dgm:prSet presAssocID="{0544C612-8662-4D4D-86F3-41D35950D397}" presName="picture_3" presStyleCnt="0"/>
      <dgm:spPr/>
    </dgm:pt>
    <dgm:pt modelId="{014C9AC8-58F3-4718-99B3-846418F7DE1E}" type="pres">
      <dgm:prSet presAssocID="{0544C612-8662-4D4D-86F3-41D35950D397}" presName="pictureRepeatNode" presStyleLbl="alignImgPlace1" presStyleIdx="2" presStyleCnt="3" custScaleX="137493" custScaleY="128598"/>
      <dgm:spPr/>
    </dgm:pt>
    <dgm:pt modelId="{0526C868-E386-464E-8F84-0C8FF124F2E9}" type="pres">
      <dgm:prSet presAssocID="{894D3EFF-55EB-4D6E-9190-527745FA5978}" presName="line_3" presStyleLbl="parChTrans1D1" presStyleIdx="1" presStyleCnt="2"/>
      <dgm:spPr/>
    </dgm:pt>
    <dgm:pt modelId="{0342124A-A4A3-4D2C-B850-2FAD22BE7E18}" type="pres">
      <dgm:prSet presAssocID="{894D3EFF-55EB-4D6E-9190-527745FA5978}" presName="textparent_3" presStyleLbl="node1" presStyleIdx="0" presStyleCnt="0"/>
      <dgm:spPr/>
    </dgm:pt>
    <dgm:pt modelId="{1C33902D-9A65-4E0B-BB83-60A856B9CAA9}" type="pres">
      <dgm:prSet presAssocID="{894D3EFF-55EB-4D6E-9190-527745FA5978}" presName="text_3" presStyleLbl="revTx" presStyleIdx="1" presStyleCnt="2">
        <dgm:presLayoutVars>
          <dgm:bulletEnabled val="1"/>
        </dgm:presLayoutVars>
      </dgm:prSet>
      <dgm:spPr/>
    </dgm:pt>
  </dgm:ptLst>
  <dgm:cxnLst>
    <dgm:cxn modelId="{B7D3A30E-A2C3-486B-9762-3BE4027F94E7}" srcId="{68410472-0B65-444F-9E31-B34EF681909B}" destId="{894D3EFF-55EB-4D6E-9190-527745FA5978}" srcOrd="2" destOrd="0" parTransId="{54EFE2D1-23B1-4A7A-9BDA-4988C77D1CD1}" sibTransId="{0544C612-8662-4D4D-86F3-41D35950D397}"/>
    <dgm:cxn modelId="{250BE828-AF59-4305-9C45-D2497C77520D}" type="presOf" srcId="{68410472-0B65-444F-9E31-B34EF681909B}" destId="{B54FCF66-CFA9-4C86-B44D-11C40B5D918F}" srcOrd="0" destOrd="0" presId="urn:microsoft.com/office/officeart/2008/layout/CircularPictureCallout"/>
    <dgm:cxn modelId="{8268F23A-91DC-4609-85FB-A8B7490DEC3A}" srcId="{68410472-0B65-444F-9E31-B34EF681909B}" destId="{D631489B-5F0D-45BF-B680-2E455738E062}" srcOrd="0" destOrd="0" parTransId="{D6F75FE3-60EA-40FF-B1E1-102B42BC7640}" sibTransId="{10C10DC3-BDC7-49C4-B1E8-3F74E25618ED}"/>
    <dgm:cxn modelId="{7C6FB14D-D20A-4272-A07E-D1F6B3EA97C4}" type="presOf" srcId="{0544C612-8662-4D4D-86F3-41D35950D397}" destId="{014C9AC8-58F3-4718-99B3-846418F7DE1E}" srcOrd="0" destOrd="0" presId="urn:microsoft.com/office/officeart/2008/layout/CircularPictureCallout"/>
    <dgm:cxn modelId="{5402ED4F-1CDB-4BAD-AB3A-8F96ED4AB3BC}" type="presOf" srcId="{894D3EFF-55EB-4D6E-9190-527745FA5978}" destId="{1C33902D-9A65-4E0B-BB83-60A856B9CAA9}" srcOrd="0" destOrd="0" presId="urn:microsoft.com/office/officeart/2008/layout/CircularPictureCallout"/>
    <dgm:cxn modelId="{8906F273-E578-401A-889E-2291B66CF694}" type="presOf" srcId="{10C10DC3-BDC7-49C4-B1E8-3F74E25618ED}" destId="{7524E95C-3F78-418B-93A4-D91D90625B12}" srcOrd="0" destOrd="0" presId="urn:microsoft.com/office/officeart/2008/layout/CircularPictureCallout"/>
    <dgm:cxn modelId="{48C814AF-E547-48D4-801B-E71D523391A6}" type="presOf" srcId="{F7300385-C2FC-42D6-BDF7-18DD51B182B0}" destId="{EAEED502-29AE-4AD8-875C-D483F77C13BA}" srcOrd="0" destOrd="0" presId="urn:microsoft.com/office/officeart/2008/layout/CircularPictureCallout"/>
    <dgm:cxn modelId="{7F92BFD1-69EE-487A-917B-8154BE8CF304}" srcId="{68410472-0B65-444F-9E31-B34EF681909B}" destId="{3509CE92-2A61-4360-8229-47A6D8AE1D70}" srcOrd="1" destOrd="0" parTransId="{6C347B36-8BBD-4F91-B3C4-DA66ADE43F78}" sibTransId="{F7300385-C2FC-42D6-BDF7-18DD51B182B0}"/>
    <dgm:cxn modelId="{53977DED-4C5A-4A1A-9C2C-9E3971D666F7}" type="presOf" srcId="{D631489B-5F0D-45BF-B680-2E455738E062}" destId="{08E08875-E778-4A86-BE06-8C5BF7EA0D10}" srcOrd="0" destOrd="0" presId="urn:microsoft.com/office/officeart/2008/layout/CircularPictureCallout"/>
    <dgm:cxn modelId="{32F087ED-AE91-427C-98A4-7CDF884660C7}" type="presOf" srcId="{3509CE92-2A61-4360-8229-47A6D8AE1D70}" destId="{ABF9F927-9E72-4C12-90F3-3617E830D8BB}" srcOrd="0" destOrd="0" presId="urn:microsoft.com/office/officeart/2008/layout/CircularPictureCallout"/>
    <dgm:cxn modelId="{7D68D4F6-FBD6-481A-801B-5141540E954A}" type="presParOf" srcId="{B54FCF66-CFA9-4C86-B44D-11C40B5D918F}" destId="{B5056CDD-AE29-49F5-9E13-F8071EBEB2F7}" srcOrd="0" destOrd="0" presId="urn:microsoft.com/office/officeart/2008/layout/CircularPictureCallout"/>
    <dgm:cxn modelId="{77A13B2E-8DF1-4AE2-87B5-39618653BF11}" type="presParOf" srcId="{B5056CDD-AE29-49F5-9E13-F8071EBEB2F7}" destId="{2BBE1A72-EC14-4E47-9358-387684A98CF6}" srcOrd="0" destOrd="0" presId="urn:microsoft.com/office/officeart/2008/layout/CircularPictureCallout"/>
    <dgm:cxn modelId="{61C1BA14-41E7-483F-AF0F-3573A4D2A6CA}" type="presParOf" srcId="{2BBE1A72-EC14-4E47-9358-387684A98CF6}" destId="{7524E95C-3F78-418B-93A4-D91D90625B12}" srcOrd="0" destOrd="0" presId="urn:microsoft.com/office/officeart/2008/layout/CircularPictureCallout"/>
    <dgm:cxn modelId="{AF48E637-207B-480A-9F87-B6C975610DC1}" type="presParOf" srcId="{B5056CDD-AE29-49F5-9E13-F8071EBEB2F7}" destId="{08E08875-E778-4A86-BE06-8C5BF7EA0D10}" srcOrd="1" destOrd="0" presId="urn:microsoft.com/office/officeart/2008/layout/CircularPictureCallout"/>
    <dgm:cxn modelId="{5E03B879-D9F5-44E6-B4C8-6F89AB6B1195}" type="presParOf" srcId="{B5056CDD-AE29-49F5-9E13-F8071EBEB2F7}" destId="{D751DA72-44AF-44AF-803B-25832894878D}" srcOrd="2" destOrd="0" presId="urn:microsoft.com/office/officeart/2008/layout/CircularPictureCallout"/>
    <dgm:cxn modelId="{BA83EF6B-E412-4BE6-B0BC-E4D8226C1223}" type="presParOf" srcId="{D751DA72-44AF-44AF-803B-25832894878D}" destId="{EAEED502-29AE-4AD8-875C-D483F77C13BA}" srcOrd="0" destOrd="0" presId="urn:microsoft.com/office/officeart/2008/layout/CircularPictureCallout"/>
    <dgm:cxn modelId="{C60A6535-64C5-45B1-B185-442226AD7AD7}" type="presParOf" srcId="{B5056CDD-AE29-49F5-9E13-F8071EBEB2F7}" destId="{6BCF7105-9F75-4501-AC4E-03BDA0A56E3A}" srcOrd="3" destOrd="0" presId="urn:microsoft.com/office/officeart/2008/layout/CircularPictureCallout"/>
    <dgm:cxn modelId="{B2183D1C-B916-4D91-AB9D-D8BA1B83B20D}" type="presParOf" srcId="{B5056CDD-AE29-49F5-9E13-F8071EBEB2F7}" destId="{9C6D0DC5-1F23-4FCE-A16F-E116EAE2A90C}" srcOrd="4" destOrd="0" presId="urn:microsoft.com/office/officeart/2008/layout/CircularPictureCallout"/>
    <dgm:cxn modelId="{3C3F26FA-302A-4B03-8378-3257B678ABF6}" type="presParOf" srcId="{9C6D0DC5-1F23-4FCE-A16F-E116EAE2A90C}" destId="{ABF9F927-9E72-4C12-90F3-3617E830D8BB}" srcOrd="0" destOrd="0" presId="urn:microsoft.com/office/officeart/2008/layout/CircularPictureCallout"/>
    <dgm:cxn modelId="{3BC42F85-376F-4A01-A66C-740D39153365}" type="presParOf" srcId="{B5056CDD-AE29-49F5-9E13-F8071EBEB2F7}" destId="{255A69B5-C116-4456-94A6-2379D364AC82}" srcOrd="5" destOrd="0" presId="urn:microsoft.com/office/officeart/2008/layout/CircularPictureCallout"/>
    <dgm:cxn modelId="{91981FD9-46EC-4BDD-954E-38ECF7AC87C2}" type="presParOf" srcId="{255A69B5-C116-4456-94A6-2379D364AC82}" destId="{014C9AC8-58F3-4718-99B3-846418F7DE1E}" srcOrd="0" destOrd="0" presId="urn:microsoft.com/office/officeart/2008/layout/CircularPictureCallout"/>
    <dgm:cxn modelId="{883D3D24-92DB-4B87-96A9-BBCE783228DF}" type="presParOf" srcId="{B5056CDD-AE29-49F5-9E13-F8071EBEB2F7}" destId="{0526C868-E386-464E-8F84-0C8FF124F2E9}" srcOrd="6" destOrd="0" presId="urn:microsoft.com/office/officeart/2008/layout/CircularPictureCallout"/>
    <dgm:cxn modelId="{26CD5BB0-517D-4D69-ABB2-A0030AB682DC}" type="presParOf" srcId="{B5056CDD-AE29-49F5-9E13-F8071EBEB2F7}" destId="{0342124A-A4A3-4D2C-B850-2FAD22BE7E18}" srcOrd="7" destOrd="0" presId="urn:microsoft.com/office/officeart/2008/layout/CircularPictureCallout"/>
    <dgm:cxn modelId="{2B345796-33E3-4CB4-9325-9A79DA16F4B9}" type="presParOf" srcId="{0342124A-A4A3-4D2C-B850-2FAD22BE7E18}" destId="{1C33902D-9A65-4E0B-BB83-60A856B9CAA9}" srcOrd="0" destOrd="0" presId="urn:microsoft.com/office/officeart/2008/layout/CircularPictureCallout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8/layout/VerticalCurvedList" loCatId="list" qsTypeId="urn:microsoft.com/office/officeart/2005/8/quickstyle/simple4" qsCatId="simple" csTypeId="urn:microsoft.com/office/officeart/2005/8/colors/accent0_2" csCatId="mainScheme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  <a:cs typeface="Aharoni" panose="02010803020104030203" pitchFamily="2" charset="-79"/>
            </a:rPr>
            <a:t>Definición clara del objeto de los SS.SS. que clarifique su actuación con respectos a los sectores de salud, educación y empleo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  <a:cs typeface="Aharoni" panose="02010803020104030203" pitchFamily="2" charset="-79"/>
            </a:rPr>
            <a:t>Acompañamiento desde lo comunitario, servicios de proximidad, desinstitucionalización</a:t>
          </a:r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8F2BFB7F-BC2D-4E1B-ABC0-CB882C72D70B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  <a:cs typeface="Aharoni" panose="02010803020104030203" pitchFamily="2" charset="-79"/>
            </a:rPr>
            <a:t>Configuración de servicios ajustados a la realidad de los nuevos cambios sociodemográficos </a:t>
          </a:r>
        </a:p>
      </dgm:t>
    </dgm:pt>
    <dgm:pt modelId="{268F33AA-0B85-4F56-A59C-86A6041D6C0D}" type="parTrans" cxnId="{E1E732EC-9742-4E1B-9F47-D3753E6D08F8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CFC53C5A-96EA-41D9-9D5E-96F23FBB466C}" type="sibTrans" cxnId="{E1E732EC-9742-4E1B-9F47-D3753E6D08F8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2E472AED-B2A9-4A21-AD0B-6B143FE60782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  <a:cs typeface="Aharoni" panose="02010803020104030203" pitchFamily="2" charset="-79"/>
            </a:rPr>
            <a:t>Servicios centrados en las personas, con planes individualizados y flexibles</a:t>
          </a:r>
        </a:p>
      </dgm:t>
    </dgm:pt>
    <dgm:pt modelId="{44F5B369-EEDD-4E52-A391-01CA8346BF6A}" type="parTrans" cxnId="{F0518517-ABC7-4CDE-A7E9-018F83D89250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35D1FCE2-B1E5-415C-8D92-3A227B2AF8CC}" type="sibTrans" cxnId="{F0518517-ABC7-4CDE-A7E9-018F83D89250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4C6D992E-8CA7-4407-99AF-77741EC2E867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  <a:cs typeface="Aharoni" panose="02010803020104030203" pitchFamily="2" charset="-79"/>
            </a:rPr>
            <a:t>Abordaje integral de la exclusión desde todos los sistemas</a:t>
          </a:r>
        </a:p>
      </dgm:t>
    </dgm:pt>
    <dgm:pt modelId="{F89D2A4A-65D7-4FBE-AF23-A96400D7F568}" type="parTrans" cxnId="{1D91F2B8-C982-4186-A24B-01A533FBF75E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BF5EE288-38D2-4F83-AE55-10F713CFEF8D}" type="sibTrans" cxnId="{1D91F2B8-C982-4186-A24B-01A533FBF75E}">
      <dgm:prSet/>
      <dgm:spPr/>
      <dgm:t>
        <a:bodyPr/>
        <a:lstStyle/>
        <a:p>
          <a:endParaRPr lang="es-ES">
            <a:latin typeface="Gagalin" panose="020B0604020202020204" charset="0"/>
            <a:cs typeface="Aharoni" panose="02010803020104030203" pitchFamily="2" charset="-79"/>
          </a:endParaRPr>
        </a:p>
      </dgm:t>
    </dgm:pt>
    <dgm:pt modelId="{0F670175-919F-42BD-8947-5A7B81E33D0F}" type="pres">
      <dgm:prSet presAssocID="{4E0442EA-6288-4ECA-9C6E-2FCED005F9C0}" presName="Name0" presStyleCnt="0">
        <dgm:presLayoutVars>
          <dgm:chMax val="7"/>
          <dgm:chPref val="7"/>
          <dgm:dir/>
        </dgm:presLayoutVars>
      </dgm:prSet>
      <dgm:spPr/>
    </dgm:pt>
    <dgm:pt modelId="{5CBB2897-AB69-484D-95F1-05283BC2524D}" type="pres">
      <dgm:prSet presAssocID="{4E0442EA-6288-4ECA-9C6E-2FCED005F9C0}" presName="Name1" presStyleCnt="0"/>
      <dgm:spPr/>
    </dgm:pt>
    <dgm:pt modelId="{3D1D1D8F-E56C-4B7D-8AB2-DDAFF05E356E}" type="pres">
      <dgm:prSet presAssocID="{4E0442EA-6288-4ECA-9C6E-2FCED005F9C0}" presName="cycle" presStyleCnt="0"/>
      <dgm:spPr/>
    </dgm:pt>
    <dgm:pt modelId="{1C7AE069-264A-48DF-BD15-FF8A32C553DD}" type="pres">
      <dgm:prSet presAssocID="{4E0442EA-6288-4ECA-9C6E-2FCED005F9C0}" presName="srcNode" presStyleLbl="node1" presStyleIdx="0" presStyleCnt="5"/>
      <dgm:spPr/>
    </dgm:pt>
    <dgm:pt modelId="{EB07A1B7-CEFC-4976-8273-EFA75E478AFC}" type="pres">
      <dgm:prSet presAssocID="{4E0442EA-6288-4ECA-9C6E-2FCED005F9C0}" presName="conn" presStyleLbl="parChTrans1D2" presStyleIdx="0" presStyleCnt="1"/>
      <dgm:spPr/>
    </dgm:pt>
    <dgm:pt modelId="{74820113-43C5-48DD-824E-5B64C1B1661D}" type="pres">
      <dgm:prSet presAssocID="{4E0442EA-6288-4ECA-9C6E-2FCED005F9C0}" presName="extraNode" presStyleLbl="node1" presStyleIdx="0" presStyleCnt="5"/>
      <dgm:spPr/>
    </dgm:pt>
    <dgm:pt modelId="{66E97ADB-5608-480F-B8EB-EEEF3EC82476}" type="pres">
      <dgm:prSet presAssocID="{4E0442EA-6288-4ECA-9C6E-2FCED005F9C0}" presName="dstNode" presStyleLbl="node1" presStyleIdx="0" presStyleCnt="5"/>
      <dgm:spPr/>
    </dgm:pt>
    <dgm:pt modelId="{40687447-21E1-4FEF-B414-2DBB88164BEE}" type="pres">
      <dgm:prSet presAssocID="{8244FFAA-95A3-40D1-9D8E-9F38703C65A9}" presName="text_1" presStyleLbl="node1" presStyleIdx="0" presStyleCnt="5">
        <dgm:presLayoutVars>
          <dgm:bulletEnabled val="1"/>
        </dgm:presLayoutVars>
      </dgm:prSet>
      <dgm:spPr/>
    </dgm:pt>
    <dgm:pt modelId="{F48928D9-D4D3-4EA5-807D-FC864F6A9334}" type="pres">
      <dgm:prSet presAssocID="{8244FFAA-95A3-40D1-9D8E-9F38703C65A9}" presName="accent_1" presStyleCnt="0"/>
      <dgm:spPr/>
    </dgm:pt>
    <dgm:pt modelId="{98F167A6-D778-4457-AB16-0F73F06EA35F}" type="pres">
      <dgm:prSet presAssocID="{8244FFAA-95A3-40D1-9D8E-9F38703C65A9}" presName="accentRepeatNode" presStyleLbl="solidFgAcc1" presStyleIdx="0" presStyleCnt="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8EB16DD1-A02E-4F93-858C-0B76DA6B7B91}" type="pres">
      <dgm:prSet presAssocID="{8F2BFB7F-BC2D-4E1B-ABC0-CB882C72D70B}" presName="text_2" presStyleLbl="node1" presStyleIdx="1" presStyleCnt="5">
        <dgm:presLayoutVars>
          <dgm:bulletEnabled val="1"/>
        </dgm:presLayoutVars>
      </dgm:prSet>
      <dgm:spPr/>
    </dgm:pt>
    <dgm:pt modelId="{4A5ED500-A33A-4FCF-956D-0D4F3BDA04D1}" type="pres">
      <dgm:prSet presAssocID="{8F2BFB7F-BC2D-4E1B-ABC0-CB882C72D70B}" presName="accent_2" presStyleCnt="0"/>
      <dgm:spPr/>
    </dgm:pt>
    <dgm:pt modelId="{DB90C657-9BC9-4019-B5E8-1D1122C75489}" type="pres">
      <dgm:prSet presAssocID="{8F2BFB7F-BC2D-4E1B-ABC0-CB882C72D70B}" presName="accentRepeatNode" presStyleLbl="solidFgAcc1" presStyleIdx="1" presStyleCnt="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40C2BF2D-C52D-419D-BD2F-0DBC201F2AE9}" type="pres">
      <dgm:prSet presAssocID="{2E472AED-B2A9-4A21-AD0B-6B143FE60782}" presName="text_3" presStyleLbl="node1" presStyleIdx="2" presStyleCnt="5">
        <dgm:presLayoutVars>
          <dgm:bulletEnabled val="1"/>
        </dgm:presLayoutVars>
      </dgm:prSet>
      <dgm:spPr/>
    </dgm:pt>
    <dgm:pt modelId="{D4D40A3B-4830-4120-A0ED-D0A29BD79D59}" type="pres">
      <dgm:prSet presAssocID="{2E472AED-B2A9-4A21-AD0B-6B143FE60782}" presName="accent_3" presStyleCnt="0"/>
      <dgm:spPr/>
    </dgm:pt>
    <dgm:pt modelId="{03CE5881-178D-4779-BFDB-321426C45A1D}" type="pres">
      <dgm:prSet presAssocID="{2E472AED-B2A9-4A21-AD0B-6B143FE60782}" presName="accentRepeatNode" presStyleLbl="solidFgAcc1" presStyleIdx="2" presStyleCnt="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8AAD06EA-8A98-4DB6-881D-B5DBB99F1EC0}" type="pres">
      <dgm:prSet presAssocID="{4C6D992E-8CA7-4407-99AF-77741EC2E867}" presName="text_4" presStyleLbl="node1" presStyleIdx="3" presStyleCnt="5">
        <dgm:presLayoutVars>
          <dgm:bulletEnabled val="1"/>
        </dgm:presLayoutVars>
      </dgm:prSet>
      <dgm:spPr/>
    </dgm:pt>
    <dgm:pt modelId="{AB132FC2-567D-4AEC-A6DB-5CD9DE11C5FA}" type="pres">
      <dgm:prSet presAssocID="{4C6D992E-8CA7-4407-99AF-77741EC2E867}" presName="accent_4" presStyleCnt="0"/>
      <dgm:spPr/>
    </dgm:pt>
    <dgm:pt modelId="{187BA985-452B-40E5-A534-763737239756}" type="pres">
      <dgm:prSet presAssocID="{4C6D992E-8CA7-4407-99AF-77741EC2E867}" presName="accentRepeatNode" presStyleLbl="solidFgAcc1" presStyleIdx="3" presStyleCnt="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  <dgm:pt modelId="{99A9F6C1-F0BC-4864-B8F0-5B790BB5A2DE}" type="pres">
      <dgm:prSet presAssocID="{DEC07759-1390-48D1-989E-711FE14510F6}" presName="text_5" presStyleLbl="node1" presStyleIdx="4" presStyleCnt="5">
        <dgm:presLayoutVars>
          <dgm:bulletEnabled val="1"/>
        </dgm:presLayoutVars>
      </dgm:prSet>
      <dgm:spPr/>
    </dgm:pt>
    <dgm:pt modelId="{0CC72184-24E9-4B3A-81F9-98852C0621B1}" type="pres">
      <dgm:prSet presAssocID="{DEC07759-1390-48D1-989E-711FE14510F6}" presName="accent_5" presStyleCnt="0"/>
      <dgm:spPr/>
    </dgm:pt>
    <dgm:pt modelId="{51019462-7D33-4706-ADED-814AF70DEE41}" type="pres">
      <dgm:prSet presAssocID="{DEC07759-1390-48D1-989E-711FE14510F6}" presName="accentRepeatNode" presStyleLbl="solidFgAcc1" presStyleIdx="4" presStyleCnt="5">
        <dgm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dgm:style>
      </dgm:prSet>
      <dgm:spPr/>
    </dgm:pt>
  </dgm:ptLst>
  <dgm:cxnLst>
    <dgm:cxn modelId="{8805FD11-3A02-4A39-A069-FB183F18CF6B}" type="presOf" srcId="{2E472AED-B2A9-4A21-AD0B-6B143FE60782}" destId="{40C2BF2D-C52D-419D-BD2F-0DBC201F2AE9}" srcOrd="0" destOrd="0" presId="urn:microsoft.com/office/officeart/2008/layout/VerticalCurvedList"/>
    <dgm:cxn modelId="{24501E17-3278-4934-BC3A-1FC62D6E5FB6}" type="presOf" srcId="{DEC07759-1390-48D1-989E-711FE14510F6}" destId="{99A9F6C1-F0BC-4864-B8F0-5B790BB5A2DE}" srcOrd="0" destOrd="0" presId="urn:microsoft.com/office/officeart/2008/layout/VerticalCurvedList"/>
    <dgm:cxn modelId="{F0518517-ABC7-4CDE-A7E9-018F83D89250}" srcId="{4E0442EA-6288-4ECA-9C6E-2FCED005F9C0}" destId="{2E472AED-B2A9-4A21-AD0B-6B143FE60782}" srcOrd="2" destOrd="0" parTransId="{44F5B369-EEDD-4E52-A391-01CA8346BF6A}" sibTransId="{35D1FCE2-B1E5-415C-8D92-3A227B2AF8CC}"/>
    <dgm:cxn modelId="{320C9B3B-651E-4616-84EC-D55BFFABCC2B}" type="presOf" srcId="{4C6D992E-8CA7-4407-99AF-77741EC2E867}" destId="{8AAD06EA-8A98-4DB6-881D-B5DBB99F1EC0}" srcOrd="0" destOrd="0" presId="urn:microsoft.com/office/officeart/2008/layout/VerticalCurvedList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74662753-F13A-4BE1-972E-196ED8700902}" type="presOf" srcId="{4E0442EA-6288-4ECA-9C6E-2FCED005F9C0}" destId="{0F670175-919F-42BD-8947-5A7B81E33D0F}" srcOrd="0" destOrd="0" presId="urn:microsoft.com/office/officeart/2008/layout/VerticalCurvedList"/>
    <dgm:cxn modelId="{27B4A38E-7B29-4738-B984-D98F56EC277A}" srcId="{4E0442EA-6288-4ECA-9C6E-2FCED005F9C0}" destId="{DEC07759-1390-48D1-989E-711FE14510F6}" srcOrd="4" destOrd="0" parTransId="{A14A3492-F8FD-4977-9B90-CD27BA35BE00}" sibTransId="{3CB99B7C-C0B3-4640-BECA-0AFB848CCCFC}"/>
    <dgm:cxn modelId="{522F7AAA-23C2-4C61-8F7C-004212532F08}" type="presOf" srcId="{8244FFAA-95A3-40D1-9D8E-9F38703C65A9}" destId="{40687447-21E1-4FEF-B414-2DBB88164BEE}" srcOrd="0" destOrd="0" presId="urn:microsoft.com/office/officeart/2008/layout/VerticalCurvedList"/>
    <dgm:cxn modelId="{1D91F2B8-C982-4186-A24B-01A533FBF75E}" srcId="{4E0442EA-6288-4ECA-9C6E-2FCED005F9C0}" destId="{4C6D992E-8CA7-4407-99AF-77741EC2E867}" srcOrd="3" destOrd="0" parTransId="{F89D2A4A-65D7-4FBE-AF23-A96400D7F568}" sibTransId="{BF5EE288-38D2-4F83-AE55-10F713CFEF8D}"/>
    <dgm:cxn modelId="{DD54D1E6-7E32-47F3-913F-904CC896F1D2}" type="presOf" srcId="{8F2BFB7F-BC2D-4E1B-ABC0-CB882C72D70B}" destId="{8EB16DD1-A02E-4F93-858C-0B76DA6B7B91}" srcOrd="0" destOrd="0" presId="urn:microsoft.com/office/officeart/2008/layout/VerticalCurvedList"/>
    <dgm:cxn modelId="{E1E732EC-9742-4E1B-9F47-D3753E6D08F8}" srcId="{4E0442EA-6288-4ECA-9C6E-2FCED005F9C0}" destId="{8F2BFB7F-BC2D-4E1B-ABC0-CB882C72D70B}" srcOrd="1" destOrd="0" parTransId="{268F33AA-0B85-4F56-A59C-86A6041D6C0D}" sibTransId="{CFC53C5A-96EA-41D9-9D5E-96F23FBB466C}"/>
    <dgm:cxn modelId="{A231C5F5-7E08-4DCA-9E67-3F3BC7321827}" type="presOf" srcId="{DFF38263-E65E-41EF-80C3-8603A8958B7C}" destId="{EB07A1B7-CEFC-4976-8273-EFA75E478AFC}" srcOrd="0" destOrd="0" presId="urn:microsoft.com/office/officeart/2008/layout/VerticalCurvedList"/>
    <dgm:cxn modelId="{B69DADDE-DB05-4694-BA92-7CB1B97530FE}" type="presParOf" srcId="{0F670175-919F-42BD-8947-5A7B81E33D0F}" destId="{5CBB2897-AB69-484D-95F1-05283BC2524D}" srcOrd="0" destOrd="0" presId="urn:microsoft.com/office/officeart/2008/layout/VerticalCurvedList"/>
    <dgm:cxn modelId="{4792CC1C-3F78-4899-98F2-D7F9299B36E3}" type="presParOf" srcId="{5CBB2897-AB69-484D-95F1-05283BC2524D}" destId="{3D1D1D8F-E56C-4B7D-8AB2-DDAFF05E356E}" srcOrd="0" destOrd="0" presId="urn:microsoft.com/office/officeart/2008/layout/VerticalCurvedList"/>
    <dgm:cxn modelId="{874C4E02-3E8D-45EE-8DB6-8C5C519EB12F}" type="presParOf" srcId="{3D1D1D8F-E56C-4B7D-8AB2-DDAFF05E356E}" destId="{1C7AE069-264A-48DF-BD15-FF8A32C553DD}" srcOrd="0" destOrd="0" presId="urn:microsoft.com/office/officeart/2008/layout/VerticalCurvedList"/>
    <dgm:cxn modelId="{5147B019-3A1D-4AB5-9E15-4E90A0BAF1AA}" type="presParOf" srcId="{3D1D1D8F-E56C-4B7D-8AB2-DDAFF05E356E}" destId="{EB07A1B7-CEFC-4976-8273-EFA75E478AFC}" srcOrd="1" destOrd="0" presId="urn:microsoft.com/office/officeart/2008/layout/VerticalCurvedList"/>
    <dgm:cxn modelId="{628AFA8A-5C1D-428E-A745-91941A1D71C4}" type="presParOf" srcId="{3D1D1D8F-E56C-4B7D-8AB2-DDAFF05E356E}" destId="{74820113-43C5-48DD-824E-5B64C1B1661D}" srcOrd="2" destOrd="0" presId="urn:microsoft.com/office/officeart/2008/layout/VerticalCurvedList"/>
    <dgm:cxn modelId="{45AF4952-1DCE-4C3B-A15F-E7159148AABD}" type="presParOf" srcId="{3D1D1D8F-E56C-4B7D-8AB2-DDAFF05E356E}" destId="{66E97ADB-5608-480F-B8EB-EEEF3EC82476}" srcOrd="3" destOrd="0" presId="urn:microsoft.com/office/officeart/2008/layout/VerticalCurvedList"/>
    <dgm:cxn modelId="{B1FA3A88-3BC8-47A5-9B59-214E43FA9145}" type="presParOf" srcId="{5CBB2897-AB69-484D-95F1-05283BC2524D}" destId="{40687447-21E1-4FEF-B414-2DBB88164BEE}" srcOrd="1" destOrd="0" presId="urn:microsoft.com/office/officeart/2008/layout/VerticalCurvedList"/>
    <dgm:cxn modelId="{CA5EE144-F396-4B7C-9302-C180DB6FFB64}" type="presParOf" srcId="{5CBB2897-AB69-484D-95F1-05283BC2524D}" destId="{F48928D9-D4D3-4EA5-807D-FC864F6A9334}" srcOrd="2" destOrd="0" presId="urn:microsoft.com/office/officeart/2008/layout/VerticalCurvedList"/>
    <dgm:cxn modelId="{FFAFCE23-36F2-48C8-B9AC-95E75EA4846B}" type="presParOf" srcId="{F48928D9-D4D3-4EA5-807D-FC864F6A9334}" destId="{98F167A6-D778-4457-AB16-0F73F06EA35F}" srcOrd="0" destOrd="0" presId="urn:microsoft.com/office/officeart/2008/layout/VerticalCurvedList"/>
    <dgm:cxn modelId="{112B82BB-3A32-41D8-BF0E-4AE3ADF7CF02}" type="presParOf" srcId="{5CBB2897-AB69-484D-95F1-05283BC2524D}" destId="{8EB16DD1-A02E-4F93-858C-0B76DA6B7B91}" srcOrd="3" destOrd="0" presId="urn:microsoft.com/office/officeart/2008/layout/VerticalCurvedList"/>
    <dgm:cxn modelId="{332F86B9-F069-480C-AB16-C78C8600D6A9}" type="presParOf" srcId="{5CBB2897-AB69-484D-95F1-05283BC2524D}" destId="{4A5ED500-A33A-4FCF-956D-0D4F3BDA04D1}" srcOrd="4" destOrd="0" presId="urn:microsoft.com/office/officeart/2008/layout/VerticalCurvedList"/>
    <dgm:cxn modelId="{285A9B43-8318-4E0A-BB23-10635515F18C}" type="presParOf" srcId="{4A5ED500-A33A-4FCF-956D-0D4F3BDA04D1}" destId="{DB90C657-9BC9-4019-B5E8-1D1122C75489}" srcOrd="0" destOrd="0" presId="urn:microsoft.com/office/officeart/2008/layout/VerticalCurvedList"/>
    <dgm:cxn modelId="{7068732D-3D01-4D3F-B088-F62FFD9124C2}" type="presParOf" srcId="{5CBB2897-AB69-484D-95F1-05283BC2524D}" destId="{40C2BF2D-C52D-419D-BD2F-0DBC201F2AE9}" srcOrd="5" destOrd="0" presId="urn:microsoft.com/office/officeart/2008/layout/VerticalCurvedList"/>
    <dgm:cxn modelId="{A8B8FD79-3DAE-419A-965B-74FB83526E62}" type="presParOf" srcId="{5CBB2897-AB69-484D-95F1-05283BC2524D}" destId="{D4D40A3B-4830-4120-A0ED-D0A29BD79D59}" srcOrd="6" destOrd="0" presId="urn:microsoft.com/office/officeart/2008/layout/VerticalCurvedList"/>
    <dgm:cxn modelId="{B0DA15C9-48AD-4E73-80D2-9447306291F4}" type="presParOf" srcId="{D4D40A3B-4830-4120-A0ED-D0A29BD79D59}" destId="{03CE5881-178D-4779-BFDB-321426C45A1D}" srcOrd="0" destOrd="0" presId="urn:microsoft.com/office/officeart/2008/layout/VerticalCurvedList"/>
    <dgm:cxn modelId="{8F6A9BA9-92B9-481F-9A5A-66ECEF522A74}" type="presParOf" srcId="{5CBB2897-AB69-484D-95F1-05283BC2524D}" destId="{8AAD06EA-8A98-4DB6-881D-B5DBB99F1EC0}" srcOrd="7" destOrd="0" presId="urn:microsoft.com/office/officeart/2008/layout/VerticalCurvedList"/>
    <dgm:cxn modelId="{8CEF29A0-E27A-48E7-8CCD-D346A4323471}" type="presParOf" srcId="{5CBB2897-AB69-484D-95F1-05283BC2524D}" destId="{AB132FC2-567D-4AEC-A6DB-5CD9DE11C5FA}" srcOrd="8" destOrd="0" presId="urn:microsoft.com/office/officeart/2008/layout/VerticalCurvedList"/>
    <dgm:cxn modelId="{DC6D407E-EEF3-458D-AC2C-AC3B792AD149}" type="presParOf" srcId="{AB132FC2-567D-4AEC-A6DB-5CD9DE11C5FA}" destId="{187BA985-452B-40E5-A534-763737239756}" srcOrd="0" destOrd="0" presId="urn:microsoft.com/office/officeart/2008/layout/VerticalCurvedList"/>
    <dgm:cxn modelId="{C66EEABF-73CF-4D6D-800E-38CC1597C6A2}" type="presParOf" srcId="{5CBB2897-AB69-484D-95F1-05283BC2524D}" destId="{99A9F6C1-F0BC-4864-B8F0-5B790BB5A2DE}" srcOrd="9" destOrd="0" presId="urn:microsoft.com/office/officeart/2008/layout/VerticalCurvedList"/>
    <dgm:cxn modelId="{54B1BCE9-8484-4638-B458-9A23F87B4BD1}" type="presParOf" srcId="{5CBB2897-AB69-484D-95F1-05283BC2524D}" destId="{0CC72184-24E9-4B3A-81F9-98852C0621B1}" srcOrd="10" destOrd="0" presId="urn:microsoft.com/office/officeart/2008/layout/VerticalCurvedList"/>
    <dgm:cxn modelId="{6D931E98-0391-4400-A8D8-3DB442A9FCC9}" type="presParOf" srcId="{0CC72184-24E9-4B3A-81F9-98852C0621B1}" destId="{51019462-7D33-4706-ADED-814AF70DEE4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646AAAD-F138-4E70-942D-EDB5FD121782}" type="doc">
      <dgm:prSet loTypeId="urn:microsoft.com/office/officeart/2005/8/layout/venn1" loCatId="relationship" qsTypeId="urn:microsoft.com/office/officeart/2005/8/quickstyle/simple3" qsCatId="simple" csTypeId="urn:microsoft.com/office/officeart/2005/8/colors/accent2_2" csCatId="accent2" phldr="1"/>
      <dgm:spPr/>
    </dgm:pt>
    <dgm:pt modelId="{44160584-6733-4584-B2F8-CF89AD99E820}">
      <dgm:prSet phldrT="[Texto]"/>
      <dgm:spPr/>
      <dgm:t>
        <a:bodyPr/>
        <a:lstStyle/>
        <a:p>
          <a:r>
            <a:rPr lang="es-ES">
              <a:latin typeface="Gagalin" panose="020B0604020202020204" charset="0"/>
            </a:rPr>
            <a:t>(1) falta de claridad de cual debe ser el objetivo de los SS.SS.</a:t>
          </a:r>
          <a:endParaRPr lang="es-ES" dirty="0"/>
        </a:p>
      </dgm:t>
    </dgm:pt>
    <dgm:pt modelId="{47FD397E-680C-440F-82C1-E066E7F43C0B}" type="parTrans" cxnId="{6A94DD61-5598-4A2D-949C-4DA6139AD0B9}">
      <dgm:prSet/>
      <dgm:spPr/>
      <dgm:t>
        <a:bodyPr/>
        <a:lstStyle/>
        <a:p>
          <a:endParaRPr lang="es-ES"/>
        </a:p>
      </dgm:t>
    </dgm:pt>
    <dgm:pt modelId="{FCD4ED63-EA00-4FEE-A35E-D3E7FD34ACFA}" type="sibTrans" cxnId="{6A94DD61-5598-4A2D-949C-4DA6139AD0B9}">
      <dgm:prSet/>
      <dgm:spPr/>
      <dgm:t>
        <a:bodyPr/>
        <a:lstStyle/>
        <a:p>
          <a:endParaRPr lang="es-ES"/>
        </a:p>
      </dgm:t>
    </dgm:pt>
    <dgm:pt modelId="{4DF16974-4ADB-4617-9F90-468A6962B06B}">
      <dgm:prSet/>
      <dgm:spPr/>
      <dgm:t>
        <a:bodyPr/>
        <a:lstStyle/>
        <a:p>
          <a:r>
            <a:rPr lang="es-ES" dirty="0">
              <a:latin typeface="Gagalin" panose="020B0604020202020204" charset="0"/>
            </a:rPr>
            <a:t>(3) Necesidad de centrarse en los servicios más que en la administración de prestaciones</a:t>
          </a:r>
        </a:p>
      </dgm:t>
    </dgm:pt>
    <dgm:pt modelId="{B925977E-CD51-415F-98A6-3B265B683BBA}" type="parTrans" cxnId="{FCBCE2E2-FCD2-49AC-9D2D-5193FAC9DCED}">
      <dgm:prSet/>
      <dgm:spPr/>
      <dgm:t>
        <a:bodyPr/>
        <a:lstStyle/>
        <a:p>
          <a:endParaRPr lang="es-ES"/>
        </a:p>
      </dgm:t>
    </dgm:pt>
    <dgm:pt modelId="{426BCE81-17CD-462F-B6BC-D8A505E6DB75}" type="sibTrans" cxnId="{FCBCE2E2-FCD2-49AC-9D2D-5193FAC9DCED}">
      <dgm:prSet/>
      <dgm:spPr/>
      <dgm:t>
        <a:bodyPr/>
        <a:lstStyle/>
        <a:p>
          <a:endParaRPr lang="es-ES"/>
        </a:p>
      </dgm:t>
    </dgm:pt>
    <dgm:pt modelId="{3DF842EB-E510-43D2-8B6F-8E742895B450}">
      <dgm:prSet/>
      <dgm:spPr/>
      <dgm:t>
        <a:bodyPr/>
        <a:lstStyle/>
        <a:p>
          <a:r>
            <a:rPr lang="es-ES">
              <a:latin typeface="Gagalin" panose="020B0604020202020204" charset="0"/>
            </a:rPr>
            <a:t>(</a:t>
          </a:r>
          <a:r>
            <a:rPr lang="es-ES" dirty="0">
              <a:latin typeface="Gagalin" panose="020B0604020202020204" charset="0"/>
            </a:rPr>
            <a:t>2) Carga de trabajo del personal</a:t>
          </a:r>
        </a:p>
      </dgm:t>
    </dgm:pt>
    <dgm:pt modelId="{9765A743-53CA-44EA-B02B-46CC4D0D5465}" type="parTrans" cxnId="{1FAB656E-E4B4-42C4-8D5F-F83BD4A74FDA}">
      <dgm:prSet/>
      <dgm:spPr/>
      <dgm:t>
        <a:bodyPr/>
        <a:lstStyle/>
        <a:p>
          <a:endParaRPr lang="es-ES"/>
        </a:p>
      </dgm:t>
    </dgm:pt>
    <dgm:pt modelId="{CD46CF2F-8A81-4045-8413-2637AAC93699}" type="sibTrans" cxnId="{1FAB656E-E4B4-42C4-8D5F-F83BD4A74FDA}">
      <dgm:prSet/>
      <dgm:spPr/>
      <dgm:t>
        <a:bodyPr/>
        <a:lstStyle/>
        <a:p>
          <a:endParaRPr lang="es-ES"/>
        </a:p>
      </dgm:t>
    </dgm:pt>
    <dgm:pt modelId="{3D6677D6-1F43-4B02-9EBB-9F4C4EE371EB}" type="pres">
      <dgm:prSet presAssocID="{A646AAAD-F138-4E70-942D-EDB5FD121782}" presName="compositeShape" presStyleCnt="0">
        <dgm:presLayoutVars>
          <dgm:chMax val="7"/>
          <dgm:dir/>
          <dgm:resizeHandles val="exact"/>
        </dgm:presLayoutVars>
      </dgm:prSet>
      <dgm:spPr/>
    </dgm:pt>
    <dgm:pt modelId="{DA7C2BD9-30F3-477E-BC74-F8542F0146E6}" type="pres">
      <dgm:prSet presAssocID="{44160584-6733-4584-B2F8-CF89AD99E820}" presName="circ1" presStyleLbl="vennNode1" presStyleIdx="0" presStyleCnt="3"/>
      <dgm:spPr/>
    </dgm:pt>
    <dgm:pt modelId="{6E67A881-DFF3-409D-BDF7-D4830F2410CB}" type="pres">
      <dgm:prSet presAssocID="{44160584-6733-4584-B2F8-CF89AD99E820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5991F454-BA44-4CE3-9314-E06A04B86004}" type="pres">
      <dgm:prSet presAssocID="{4DF16974-4ADB-4617-9F90-468A6962B06B}" presName="circ2" presStyleLbl="vennNode1" presStyleIdx="1" presStyleCnt="3"/>
      <dgm:spPr/>
    </dgm:pt>
    <dgm:pt modelId="{568ADE14-29D5-49AB-A51C-A981866D8A8E}" type="pres">
      <dgm:prSet presAssocID="{4DF16974-4ADB-4617-9F90-468A6962B06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</dgm:pt>
    <dgm:pt modelId="{37B1144A-8427-4F35-A2F9-D921353011F7}" type="pres">
      <dgm:prSet presAssocID="{3DF842EB-E510-43D2-8B6F-8E742895B450}" presName="circ3" presStyleLbl="vennNode1" presStyleIdx="2" presStyleCnt="3"/>
      <dgm:spPr/>
    </dgm:pt>
    <dgm:pt modelId="{9C7A573C-890E-4B26-B95A-9B10719FEB66}" type="pres">
      <dgm:prSet presAssocID="{3DF842EB-E510-43D2-8B6F-8E742895B450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</dgm:pt>
  </dgm:ptLst>
  <dgm:cxnLst>
    <dgm:cxn modelId="{6A94DD61-5598-4A2D-949C-4DA6139AD0B9}" srcId="{A646AAAD-F138-4E70-942D-EDB5FD121782}" destId="{44160584-6733-4584-B2F8-CF89AD99E820}" srcOrd="0" destOrd="0" parTransId="{47FD397E-680C-440F-82C1-E066E7F43C0B}" sibTransId="{FCD4ED63-EA00-4FEE-A35E-D3E7FD34ACFA}"/>
    <dgm:cxn modelId="{80070566-20D7-4DF2-9833-B620AF582DA3}" type="presOf" srcId="{44160584-6733-4584-B2F8-CF89AD99E820}" destId="{6E67A881-DFF3-409D-BDF7-D4830F2410CB}" srcOrd="0" destOrd="0" presId="urn:microsoft.com/office/officeart/2005/8/layout/venn1"/>
    <dgm:cxn modelId="{D14F6B47-9516-40D7-B3A9-3A46C724BF44}" type="presOf" srcId="{4DF16974-4ADB-4617-9F90-468A6962B06B}" destId="{5991F454-BA44-4CE3-9314-E06A04B86004}" srcOrd="1" destOrd="0" presId="urn:microsoft.com/office/officeart/2005/8/layout/venn1"/>
    <dgm:cxn modelId="{1FAB656E-E4B4-42C4-8D5F-F83BD4A74FDA}" srcId="{A646AAAD-F138-4E70-942D-EDB5FD121782}" destId="{3DF842EB-E510-43D2-8B6F-8E742895B450}" srcOrd="2" destOrd="0" parTransId="{9765A743-53CA-44EA-B02B-46CC4D0D5465}" sibTransId="{CD46CF2F-8A81-4045-8413-2637AAC93699}"/>
    <dgm:cxn modelId="{71A4B04F-EB28-4BA0-852C-E97C76AE3931}" type="presOf" srcId="{A646AAAD-F138-4E70-942D-EDB5FD121782}" destId="{3D6677D6-1F43-4B02-9EBB-9F4C4EE371EB}" srcOrd="0" destOrd="0" presId="urn:microsoft.com/office/officeart/2005/8/layout/venn1"/>
    <dgm:cxn modelId="{A129DE7F-BE1D-4145-87DD-0F821081FF0E}" type="presOf" srcId="{3DF842EB-E510-43D2-8B6F-8E742895B450}" destId="{37B1144A-8427-4F35-A2F9-D921353011F7}" srcOrd="0" destOrd="0" presId="urn:microsoft.com/office/officeart/2005/8/layout/venn1"/>
    <dgm:cxn modelId="{6DC9FFB2-0109-468F-BE4A-440428797E33}" type="presOf" srcId="{4DF16974-4ADB-4617-9F90-468A6962B06B}" destId="{568ADE14-29D5-49AB-A51C-A981866D8A8E}" srcOrd="0" destOrd="0" presId="urn:microsoft.com/office/officeart/2005/8/layout/venn1"/>
    <dgm:cxn modelId="{72C7BCD3-58DB-4ED4-AC5C-0E8ABD4C47DE}" type="presOf" srcId="{3DF842EB-E510-43D2-8B6F-8E742895B450}" destId="{9C7A573C-890E-4B26-B95A-9B10719FEB66}" srcOrd="1" destOrd="0" presId="urn:microsoft.com/office/officeart/2005/8/layout/venn1"/>
    <dgm:cxn modelId="{FCBCE2E2-FCD2-49AC-9D2D-5193FAC9DCED}" srcId="{A646AAAD-F138-4E70-942D-EDB5FD121782}" destId="{4DF16974-4ADB-4617-9F90-468A6962B06B}" srcOrd="1" destOrd="0" parTransId="{B925977E-CD51-415F-98A6-3B265B683BBA}" sibTransId="{426BCE81-17CD-462F-B6BC-D8A505E6DB75}"/>
    <dgm:cxn modelId="{F9741EE4-F1B6-4C5C-9A94-D5EAAA0E9535}" type="presOf" srcId="{44160584-6733-4584-B2F8-CF89AD99E820}" destId="{DA7C2BD9-30F3-477E-BC74-F8542F0146E6}" srcOrd="1" destOrd="0" presId="urn:microsoft.com/office/officeart/2005/8/layout/venn1"/>
    <dgm:cxn modelId="{43CB8869-B36A-4352-A296-B71734CF4AB6}" type="presParOf" srcId="{3D6677D6-1F43-4B02-9EBB-9F4C4EE371EB}" destId="{DA7C2BD9-30F3-477E-BC74-F8542F0146E6}" srcOrd="0" destOrd="0" presId="urn:microsoft.com/office/officeart/2005/8/layout/venn1"/>
    <dgm:cxn modelId="{58290B7C-C7E3-4757-9C8F-463827AD2CAB}" type="presParOf" srcId="{3D6677D6-1F43-4B02-9EBB-9F4C4EE371EB}" destId="{6E67A881-DFF3-409D-BDF7-D4830F2410CB}" srcOrd="1" destOrd="0" presId="urn:microsoft.com/office/officeart/2005/8/layout/venn1"/>
    <dgm:cxn modelId="{2F7F0FD7-6145-4718-BBA4-DF33429557A4}" type="presParOf" srcId="{3D6677D6-1F43-4B02-9EBB-9F4C4EE371EB}" destId="{5991F454-BA44-4CE3-9314-E06A04B86004}" srcOrd="2" destOrd="0" presId="urn:microsoft.com/office/officeart/2005/8/layout/venn1"/>
    <dgm:cxn modelId="{278EE9AD-4F9F-4FC1-86FB-674BF31708F8}" type="presParOf" srcId="{3D6677D6-1F43-4B02-9EBB-9F4C4EE371EB}" destId="{568ADE14-29D5-49AB-A51C-A981866D8A8E}" srcOrd="3" destOrd="0" presId="urn:microsoft.com/office/officeart/2005/8/layout/venn1"/>
    <dgm:cxn modelId="{145A8848-381E-49AF-86DD-836586D7E346}" type="presParOf" srcId="{3D6677D6-1F43-4B02-9EBB-9F4C4EE371EB}" destId="{37B1144A-8427-4F35-A2F9-D921353011F7}" srcOrd="4" destOrd="0" presId="urn:microsoft.com/office/officeart/2005/8/layout/venn1"/>
    <dgm:cxn modelId="{099AA314-ADF7-4D24-93A1-193D06029CDF}" type="presParOf" srcId="{3D6677D6-1F43-4B02-9EBB-9F4C4EE371EB}" destId="{9C7A573C-890E-4B26-B95A-9B10719FEB66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process1" loCatId="process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3600" kern="1200" dirty="0">
              <a:latin typeface="Gagalin" panose="020B0604020202020204" charset="0"/>
            </a:rPr>
            <a:t>DESEQUILIBRIOS EN LA CO-FINANCIACIÓN </a:t>
          </a:r>
          <a:r>
            <a:rPr lang="es-ES" sz="2800" kern="1200" dirty="0">
              <a:solidFill>
                <a:prstClr val="black"/>
              </a:solidFill>
              <a:latin typeface="Gagalin" panose="020B0604020202020204" charset="0"/>
              <a:ea typeface="+mn-ea"/>
              <a:cs typeface="+mn-cs"/>
            </a:rPr>
            <a:t>diferentes aportaciones </a:t>
          </a:r>
          <a:r>
            <a:rPr lang="es-ES" sz="2800" kern="1200" dirty="0">
              <a:latin typeface="Gagalin" panose="020B0604020202020204" charset="0"/>
            </a:rPr>
            <a:t>DE LOS GOBIERNOS AUTONÓMICOS Y LOCALES</a:t>
          </a:r>
          <a:endParaRPr lang="es-ES" sz="3600" kern="1200" dirty="0">
            <a:latin typeface="Gagalin" panose="020B0604020202020204" charset="0"/>
            <a:cs typeface="Aharoni" panose="02010803020104030203" pitchFamily="2" charset="-79"/>
          </a:endParaRP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 sz="2800">
            <a:latin typeface="Gagalin" panose="020B0604020202020204" charset="0"/>
            <a:cs typeface="Aharoni" panose="02010803020104030203" pitchFamily="2" charset="-79"/>
          </a:endParaRPr>
        </a:p>
      </dgm:t>
    </dgm:pt>
    <dgm:pt modelId="{DFF38263-E65E-41EF-80C3-8603A8958B7C}" type="sibTrans" cxnId="{C8EB3261-26E6-43AE-BA72-02F3F0F3E27E}">
      <dgm:prSet custT="1"/>
      <dgm:spPr>
        <a:ln>
          <a:noFill/>
        </a:ln>
        <a:effectLst>
          <a:outerShdw blurRad="149987" dist="250190" dir="8460000" algn="ctr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gm:spPr>
      <dgm:t>
        <a:bodyPr/>
        <a:lstStyle/>
        <a:p>
          <a:endParaRPr lang="es-ES" sz="6600">
            <a:latin typeface="Gagalin" panose="020B0604020202020204" charset="0"/>
            <a:cs typeface="Aharoni" panose="02010803020104030203" pitchFamily="2" charset="-79"/>
          </a:endParaRPr>
        </a:p>
      </dgm:t>
    </dgm:pt>
    <dgm:pt modelId="{FE60A1A5-558E-4B81-8897-6C03C47E5724}">
      <dgm:prSet phldrT="[Texto]" custT="1">
        <dgm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s-ES" sz="3600" dirty="0">
              <a:latin typeface="Gagalin" panose="020B0604020202020204" charset="0"/>
              <a:cs typeface="Aharoni" panose="02010803020104030203" pitchFamily="2" charset="-79"/>
            </a:rPr>
            <a:t>REFORZAR LA FINANCIACIÓN DE LOS SERVICIOS SOCIALES DESDE LA ADMINISTRACIÓN ESTATAL</a:t>
          </a:r>
        </a:p>
      </dgm:t>
    </dgm:pt>
    <dgm:pt modelId="{9AB8E0C8-7138-44C5-AA5D-09DAD8D59863}" type="parTrans" cxnId="{5A9AE99A-1893-44B9-904C-22A379A379B3}">
      <dgm:prSet/>
      <dgm:spPr/>
      <dgm:t>
        <a:bodyPr/>
        <a:lstStyle/>
        <a:p>
          <a:endParaRPr lang="es-ES" sz="2800"/>
        </a:p>
      </dgm:t>
    </dgm:pt>
    <dgm:pt modelId="{5F6138A7-BDA9-4859-BDEB-929C5F0A66C1}" type="sibTrans" cxnId="{5A9AE99A-1893-44B9-904C-22A379A379B3}">
      <dgm:prSet/>
      <dgm:spPr/>
      <dgm:t>
        <a:bodyPr/>
        <a:lstStyle/>
        <a:p>
          <a:endParaRPr lang="es-ES" sz="2800"/>
        </a:p>
      </dgm:t>
    </dgm:pt>
    <dgm:pt modelId="{CCB1B329-FA6D-4DE3-B0A4-AAE32A4A8609}" type="pres">
      <dgm:prSet presAssocID="{4E0442EA-6288-4ECA-9C6E-2FCED005F9C0}" presName="Name0" presStyleCnt="0">
        <dgm:presLayoutVars>
          <dgm:dir/>
          <dgm:resizeHandles val="exact"/>
        </dgm:presLayoutVars>
      </dgm:prSet>
      <dgm:spPr/>
    </dgm:pt>
    <dgm:pt modelId="{9165A0CA-79EA-491F-B465-1CF280EBE8DC}" type="pres">
      <dgm:prSet presAssocID="{8244FFAA-95A3-40D1-9D8E-9F38703C65A9}" presName="node" presStyleLbl="node1" presStyleIdx="0" presStyleCnt="2">
        <dgm:presLayoutVars>
          <dgm:bulletEnabled val="1"/>
        </dgm:presLayoutVars>
      </dgm:prSet>
      <dgm:spPr/>
    </dgm:pt>
    <dgm:pt modelId="{255A211D-4AA8-4BF8-9770-34038A02A1BE}" type="pres">
      <dgm:prSet presAssocID="{DFF38263-E65E-41EF-80C3-8603A8958B7C}" presName="sibTrans" presStyleLbl="sibTrans2D1" presStyleIdx="0" presStyleCnt="1"/>
      <dgm:spPr/>
    </dgm:pt>
    <dgm:pt modelId="{119AB8EF-F610-4F62-AFBE-7ED8C344DE94}" type="pres">
      <dgm:prSet presAssocID="{DFF38263-E65E-41EF-80C3-8603A8958B7C}" presName="connectorText" presStyleLbl="sibTrans2D1" presStyleIdx="0" presStyleCnt="1"/>
      <dgm:spPr/>
    </dgm:pt>
    <dgm:pt modelId="{68CEF648-DBAA-4957-BA19-4F217EBAEEB2}" type="pres">
      <dgm:prSet presAssocID="{FE60A1A5-558E-4B81-8897-6C03C47E5724}" presName="node" presStyleLbl="node1" presStyleIdx="1" presStyleCnt="2" custLinFactNeighborX="-9627" custLinFactNeighborY="-767">
        <dgm:presLayoutVars>
          <dgm:bulletEnabled val="1"/>
        </dgm:presLayoutVars>
      </dgm:prSet>
      <dgm:spPr/>
    </dgm:pt>
  </dgm:ptLst>
  <dgm:cxnLst>
    <dgm:cxn modelId="{2C16B112-49A3-42DA-8D20-934DF859415E}" type="presOf" srcId="{DFF38263-E65E-41EF-80C3-8603A8958B7C}" destId="{119AB8EF-F610-4F62-AFBE-7ED8C344DE94}" srcOrd="1" destOrd="0" presId="urn:microsoft.com/office/officeart/2005/8/layout/process1"/>
    <dgm:cxn modelId="{2EE2DB5E-0C24-43FA-B783-FCB9F4826514}" type="presOf" srcId="{FE60A1A5-558E-4B81-8897-6C03C47E5724}" destId="{68CEF648-DBAA-4957-BA19-4F217EBAEEB2}" srcOrd="0" destOrd="0" presId="urn:microsoft.com/office/officeart/2005/8/layout/process1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5A9AE99A-1893-44B9-904C-22A379A379B3}" srcId="{4E0442EA-6288-4ECA-9C6E-2FCED005F9C0}" destId="{FE60A1A5-558E-4B81-8897-6C03C47E5724}" srcOrd="1" destOrd="0" parTransId="{9AB8E0C8-7138-44C5-AA5D-09DAD8D59863}" sibTransId="{5F6138A7-BDA9-4859-BDEB-929C5F0A66C1}"/>
    <dgm:cxn modelId="{B80C67A5-53F5-48AE-8950-4585B3FD0B15}" type="presOf" srcId="{4E0442EA-6288-4ECA-9C6E-2FCED005F9C0}" destId="{CCB1B329-FA6D-4DE3-B0A4-AAE32A4A8609}" srcOrd="0" destOrd="0" presId="urn:microsoft.com/office/officeart/2005/8/layout/process1"/>
    <dgm:cxn modelId="{279751B4-79D1-4717-96C5-0EF4BB6F54CB}" type="presOf" srcId="{8244FFAA-95A3-40D1-9D8E-9F38703C65A9}" destId="{9165A0CA-79EA-491F-B465-1CF280EBE8DC}" srcOrd="0" destOrd="0" presId="urn:microsoft.com/office/officeart/2005/8/layout/process1"/>
    <dgm:cxn modelId="{7CC6BAEE-EBCA-4F5E-9321-AF1A84EC0067}" type="presOf" srcId="{DFF38263-E65E-41EF-80C3-8603A8958B7C}" destId="{255A211D-4AA8-4BF8-9770-34038A02A1BE}" srcOrd="0" destOrd="0" presId="urn:microsoft.com/office/officeart/2005/8/layout/process1"/>
    <dgm:cxn modelId="{70C46575-4B31-44F9-80D0-C3B3B9AFCA3E}" type="presParOf" srcId="{CCB1B329-FA6D-4DE3-B0A4-AAE32A4A8609}" destId="{9165A0CA-79EA-491F-B465-1CF280EBE8DC}" srcOrd="0" destOrd="0" presId="urn:microsoft.com/office/officeart/2005/8/layout/process1"/>
    <dgm:cxn modelId="{B9381010-D392-428B-A8BD-0096DF9385D9}" type="presParOf" srcId="{CCB1B329-FA6D-4DE3-B0A4-AAE32A4A8609}" destId="{255A211D-4AA8-4BF8-9770-34038A02A1BE}" srcOrd="1" destOrd="0" presId="urn:microsoft.com/office/officeart/2005/8/layout/process1"/>
    <dgm:cxn modelId="{17C1EEEE-B52B-4454-AA0B-AEEB5947F091}" type="presParOf" srcId="{255A211D-4AA8-4BF8-9770-34038A02A1BE}" destId="{119AB8EF-F610-4F62-AFBE-7ED8C344DE94}" srcOrd="0" destOrd="0" presId="urn:microsoft.com/office/officeart/2005/8/layout/process1"/>
    <dgm:cxn modelId="{B71EA2B7-F9A7-4756-A0E6-3A15BDA61F34}" type="presParOf" srcId="{CCB1B329-FA6D-4DE3-B0A4-AAE32A4A8609}" destId="{68CEF648-DBAA-4957-BA19-4F217EBAEEB2}" srcOrd="2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8/layout/VerticalCurvedList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es-ES"/>
        </a:p>
      </dgm:t>
    </dgm:pt>
    <dgm:pt modelId="{8244FFAA-95A3-40D1-9D8E-9F38703C65A9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Sistema de gobernanza complejo, administración estatal, autonómica y local.</a:t>
          </a:r>
        </a:p>
      </dgm:t>
    </dgm:pt>
    <dgm:pt modelId="{CB64A797-2F38-46AB-A7C8-448E3A902B1B}" type="parTrans" cxnId="{C8EB3261-26E6-43AE-BA72-02F3F0F3E27E}">
      <dgm:prSet/>
      <dgm:spPr/>
      <dgm:t>
        <a:bodyPr/>
        <a:lstStyle/>
        <a:p>
          <a:endParaRPr lang="es-ES"/>
        </a:p>
      </dgm:t>
    </dgm:pt>
    <dgm:pt modelId="{DFF38263-E65E-41EF-80C3-8603A8958B7C}" type="sibTrans" cxnId="{C8EB3261-26E6-43AE-BA72-02F3F0F3E27E}">
      <dgm:prSet/>
      <dgm:spPr/>
      <dgm:t>
        <a:bodyPr/>
        <a:lstStyle/>
        <a:p>
          <a:endParaRPr lang="es-ES"/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Fragmentación en la red y una falta de atención continuada e integrada entre atención primaria y especializada</a:t>
          </a: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/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/>
        </a:p>
      </dgm:t>
    </dgm:pt>
    <dgm:pt modelId="{41CC76BB-BE06-47AE-BA60-F74B47092374}">
      <dgm:prSet phldrT="[Texto]" custT="1"/>
      <dgm:spPr/>
      <dgm:t>
        <a:bodyPr/>
        <a:lstStyle/>
        <a:p>
          <a:r>
            <a:rPr lang="es-ES" sz="2400">
              <a:latin typeface="Gagalin" panose="020B0604020202020204" charset="0"/>
            </a:rPr>
            <a:t>Diseñar servicios integrados</a:t>
          </a:r>
          <a:endParaRPr lang="es-ES" sz="2400" dirty="0">
            <a:latin typeface="Gagalin" panose="020B0604020202020204" charset="0"/>
          </a:endParaRPr>
        </a:p>
      </dgm:t>
    </dgm:pt>
    <dgm:pt modelId="{DD4642B9-13A2-4040-B554-A85AD81E8BF2}" type="parTrans" cxnId="{C51FE5D8-9543-4207-880D-3685CF250218}">
      <dgm:prSet/>
      <dgm:spPr/>
      <dgm:t>
        <a:bodyPr/>
        <a:lstStyle/>
        <a:p>
          <a:endParaRPr lang="es-ES"/>
        </a:p>
      </dgm:t>
    </dgm:pt>
    <dgm:pt modelId="{6F457EE4-90D7-453D-B7C9-8CDE237B6962}" type="sibTrans" cxnId="{C51FE5D8-9543-4207-880D-3685CF250218}">
      <dgm:prSet/>
      <dgm:spPr/>
      <dgm:t>
        <a:bodyPr/>
        <a:lstStyle/>
        <a:p>
          <a:endParaRPr lang="es-ES"/>
        </a:p>
      </dgm:t>
    </dgm:pt>
    <dgm:pt modelId="{CB678D88-193A-4F42-A72C-ACCEB7D03669}">
      <dgm:prSet phldrT="[Texto]"/>
      <dgm:spPr/>
      <dgm:t>
        <a:bodyPr/>
        <a:lstStyle/>
        <a:p>
          <a:r>
            <a:rPr lang="es-ES" dirty="0">
              <a:latin typeface="Gagalin" panose="020B0604020202020204" charset="0"/>
            </a:rPr>
            <a:t>Refuerzo del rol del profesional de referencia acercamiento a las personas con necesidades más complejas</a:t>
          </a:r>
        </a:p>
      </dgm:t>
    </dgm:pt>
    <dgm:pt modelId="{4BB0CF7C-A48E-4225-B0A4-87F4BAE6FEDF}" type="parTrans" cxnId="{48F49024-B0CF-4246-A618-1284BB2B5A9A}">
      <dgm:prSet/>
      <dgm:spPr/>
      <dgm:t>
        <a:bodyPr/>
        <a:lstStyle/>
        <a:p>
          <a:endParaRPr lang="es-ES"/>
        </a:p>
      </dgm:t>
    </dgm:pt>
    <dgm:pt modelId="{4E7AC59D-5D6B-4162-994B-2D61D13117AB}" type="sibTrans" cxnId="{48F49024-B0CF-4246-A618-1284BB2B5A9A}">
      <dgm:prSet/>
      <dgm:spPr/>
      <dgm:t>
        <a:bodyPr/>
        <a:lstStyle/>
        <a:p>
          <a:endParaRPr lang="es-ES"/>
        </a:p>
      </dgm:t>
    </dgm:pt>
    <dgm:pt modelId="{71665179-E4B7-4D53-B9E7-523D04ABF0A0}" type="pres">
      <dgm:prSet presAssocID="{4E0442EA-6288-4ECA-9C6E-2FCED005F9C0}" presName="Name0" presStyleCnt="0">
        <dgm:presLayoutVars>
          <dgm:chMax val="7"/>
          <dgm:chPref val="7"/>
          <dgm:dir/>
        </dgm:presLayoutVars>
      </dgm:prSet>
      <dgm:spPr/>
    </dgm:pt>
    <dgm:pt modelId="{C997EFBF-C86A-4368-8E51-0FFC6B91D223}" type="pres">
      <dgm:prSet presAssocID="{4E0442EA-6288-4ECA-9C6E-2FCED005F9C0}" presName="Name1" presStyleCnt="0"/>
      <dgm:spPr/>
    </dgm:pt>
    <dgm:pt modelId="{82CE92A5-530F-4407-9653-45672A390F92}" type="pres">
      <dgm:prSet presAssocID="{4E0442EA-6288-4ECA-9C6E-2FCED005F9C0}" presName="cycle" presStyleCnt="0"/>
      <dgm:spPr/>
    </dgm:pt>
    <dgm:pt modelId="{221FDA6B-225E-485E-B076-CA89BAB259FC}" type="pres">
      <dgm:prSet presAssocID="{4E0442EA-6288-4ECA-9C6E-2FCED005F9C0}" presName="srcNode" presStyleLbl="node1" presStyleIdx="0" presStyleCnt="4"/>
      <dgm:spPr/>
    </dgm:pt>
    <dgm:pt modelId="{6BFFAF69-5052-4542-BF9F-3657A272A728}" type="pres">
      <dgm:prSet presAssocID="{4E0442EA-6288-4ECA-9C6E-2FCED005F9C0}" presName="conn" presStyleLbl="parChTrans1D2" presStyleIdx="0" presStyleCnt="1"/>
      <dgm:spPr/>
    </dgm:pt>
    <dgm:pt modelId="{04C3D7B4-F4B2-44CA-A529-1703665F0E75}" type="pres">
      <dgm:prSet presAssocID="{4E0442EA-6288-4ECA-9C6E-2FCED005F9C0}" presName="extraNode" presStyleLbl="node1" presStyleIdx="0" presStyleCnt="4"/>
      <dgm:spPr/>
    </dgm:pt>
    <dgm:pt modelId="{68889CE6-D6DA-41CC-88CB-AA9838C8BA92}" type="pres">
      <dgm:prSet presAssocID="{4E0442EA-6288-4ECA-9C6E-2FCED005F9C0}" presName="dstNode" presStyleLbl="node1" presStyleIdx="0" presStyleCnt="4"/>
      <dgm:spPr/>
    </dgm:pt>
    <dgm:pt modelId="{620BD0EB-DC4C-46F7-92A5-71FE5167AA72}" type="pres">
      <dgm:prSet presAssocID="{8244FFAA-95A3-40D1-9D8E-9F38703C65A9}" presName="text_1" presStyleLbl="node1" presStyleIdx="0" presStyleCnt="4">
        <dgm:presLayoutVars>
          <dgm:bulletEnabled val="1"/>
        </dgm:presLayoutVars>
      </dgm:prSet>
      <dgm:spPr/>
    </dgm:pt>
    <dgm:pt modelId="{22502D39-D842-4C28-8124-F573A392CFB5}" type="pres">
      <dgm:prSet presAssocID="{8244FFAA-95A3-40D1-9D8E-9F38703C65A9}" presName="accent_1" presStyleCnt="0"/>
      <dgm:spPr/>
    </dgm:pt>
    <dgm:pt modelId="{A7A20BDD-B275-43E2-A8AE-E286DB7EDB4B}" type="pres">
      <dgm:prSet presAssocID="{8244FFAA-95A3-40D1-9D8E-9F38703C65A9}" presName="accentRepeatNode" presStyleLbl="solidFgAcc1" presStyleIdx="0" presStyleCnt="4"/>
      <dgm:spPr/>
    </dgm:pt>
    <dgm:pt modelId="{09EDA087-CFC4-4D5C-B948-01632BF47E25}" type="pres">
      <dgm:prSet presAssocID="{DEC07759-1390-48D1-989E-711FE14510F6}" presName="text_2" presStyleLbl="node1" presStyleIdx="1" presStyleCnt="4">
        <dgm:presLayoutVars>
          <dgm:bulletEnabled val="1"/>
        </dgm:presLayoutVars>
      </dgm:prSet>
      <dgm:spPr/>
    </dgm:pt>
    <dgm:pt modelId="{D5D43ED2-9B1E-4BCA-9BBF-BB8A101660DD}" type="pres">
      <dgm:prSet presAssocID="{DEC07759-1390-48D1-989E-711FE14510F6}" presName="accent_2" presStyleCnt="0"/>
      <dgm:spPr/>
    </dgm:pt>
    <dgm:pt modelId="{16D02B72-72F2-4866-BBDF-54B38F91412E}" type="pres">
      <dgm:prSet presAssocID="{DEC07759-1390-48D1-989E-711FE14510F6}" presName="accentRepeatNode" presStyleLbl="solidFgAcc1" presStyleIdx="1" presStyleCnt="4"/>
      <dgm:spPr/>
    </dgm:pt>
    <dgm:pt modelId="{C3D72B53-C9F3-4AF1-A3E5-BD264E001C59}" type="pres">
      <dgm:prSet presAssocID="{41CC76BB-BE06-47AE-BA60-F74B47092374}" presName="text_3" presStyleLbl="node1" presStyleIdx="2" presStyleCnt="4">
        <dgm:presLayoutVars>
          <dgm:bulletEnabled val="1"/>
        </dgm:presLayoutVars>
      </dgm:prSet>
      <dgm:spPr/>
    </dgm:pt>
    <dgm:pt modelId="{9CA9F7A0-6B03-4826-A3C4-B9CF1B209334}" type="pres">
      <dgm:prSet presAssocID="{41CC76BB-BE06-47AE-BA60-F74B47092374}" presName="accent_3" presStyleCnt="0"/>
      <dgm:spPr/>
    </dgm:pt>
    <dgm:pt modelId="{07B7153C-A661-4AD9-8963-D0C7FFEA9BF9}" type="pres">
      <dgm:prSet presAssocID="{41CC76BB-BE06-47AE-BA60-F74B47092374}" presName="accentRepeatNode" presStyleLbl="solidFgAcc1" presStyleIdx="2" presStyleCnt="4"/>
      <dgm:spPr/>
    </dgm:pt>
    <dgm:pt modelId="{D37AC7A3-46BE-418A-B091-7678F1189D81}" type="pres">
      <dgm:prSet presAssocID="{CB678D88-193A-4F42-A72C-ACCEB7D03669}" presName="text_4" presStyleLbl="node1" presStyleIdx="3" presStyleCnt="4">
        <dgm:presLayoutVars>
          <dgm:bulletEnabled val="1"/>
        </dgm:presLayoutVars>
      </dgm:prSet>
      <dgm:spPr/>
    </dgm:pt>
    <dgm:pt modelId="{63D12B50-AB7A-4EB3-A527-130C66E7F823}" type="pres">
      <dgm:prSet presAssocID="{CB678D88-193A-4F42-A72C-ACCEB7D03669}" presName="accent_4" presStyleCnt="0"/>
      <dgm:spPr/>
    </dgm:pt>
    <dgm:pt modelId="{43C328C6-BED1-4A5C-9A95-540CEBD5D683}" type="pres">
      <dgm:prSet presAssocID="{CB678D88-193A-4F42-A72C-ACCEB7D03669}" presName="accentRepeatNode" presStyleLbl="solidFgAcc1" presStyleIdx="3" presStyleCnt="4"/>
      <dgm:spPr/>
    </dgm:pt>
  </dgm:ptLst>
  <dgm:cxnLst>
    <dgm:cxn modelId="{7ABA190F-EB4B-46AF-9E32-FA1216749AA0}" type="presOf" srcId="{DFF38263-E65E-41EF-80C3-8603A8958B7C}" destId="{6BFFAF69-5052-4542-BF9F-3657A272A728}" srcOrd="0" destOrd="0" presId="urn:microsoft.com/office/officeart/2008/layout/VerticalCurvedList"/>
    <dgm:cxn modelId="{48F49024-B0CF-4246-A618-1284BB2B5A9A}" srcId="{4E0442EA-6288-4ECA-9C6E-2FCED005F9C0}" destId="{CB678D88-193A-4F42-A72C-ACCEB7D03669}" srcOrd="3" destOrd="0" parTransId="{4BB0CF7C-A48E-4225-B0A4-87F4BAE6FEDF}" sibTransId="{4E7AC59D-5D6B-4162-994B-2D61D13117AB}"/>
    <dgm:cxn modelId="{2CA4672C-69B3-421C-A780-510E6309B596}" type="presOf" srcId="{8244FFAA-95A3-40D1-9D8E-9F38703C65A9}" destId="{620BD0EB-DC4C-46F7-92A5-71FE5167AA72}" srcOrd="0" destOrd="0" presId="urn:microsoft.com/office/officeart/2008/layout/VerticalCurvedList"/>
    <dgm:cxn modelId="{C8EB3261-26E6-43AE-BA72-02F3F0F3E27E}" srcId="{4E0442EA-6288-4ECA-9C6E-2FCED005F9C0}" destId="{8244FFAA-95A3-40D1-9D8E-9F38703C65A9}" srcOrd="0" destOrd="0" parTransId="{CB64A797-2F38-46AB-A7C8-448E3A902B1B}" sibTransId="{DFF38263-E65E-41EF-80C3-8603A8958B7C}"/>
    <dgm:cxn modelId="{97015044-4F81-4F95-A1B5-0F005AAF3D88}" type="presOf" srcId="{DEC07759-1390-48D1-989E-711FE14510F6}" destId="{09EDA087-CFC4-4D5C-B948-01632BF47E25}" srcOrd="0" destOrd="0" presId="urn:microsoft.com/office/officeart/2008/layout/VerticalCurvedList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C6E12092-0EC0-4145-9D0F-7625B318965A}" type="presOf" srcId="{CB678D88-193A-4F42-A72C-ACCEB7D03669}" destId="{D37AC7A3-46BE-418A-B091-7678F1189D81}" srcOrd="0" destOrd="0" presId="urn:microsoft.com/office/officeart/2008/layout/VerticalCurvedList"/>
    <dgm:cxn modelId="{1938F3A5-D1B4-4C14-B237-D2D65D9E46E3}" type="presOf" srcId="{4E0442EA-6288-4ECA-9C6E-2FCED005F9C0}" destId="{71665179-E4B7-4D53-B9E7-523D04ABF0A0}" srcOrd="0" destOrd="0" presId="urn:microsoft.com/office/officeart/2008/layout/VerticalCurvedList"/>
    <dgm:cxn modelId="{C51FE5D8-9543-4207-880D-3685CF250218}" srcId="{4E0442EA-6288-4ECA-9C6E-2FCED005F9C0}" destId="{41CC76BB-BE06-47AE-BA60-F74B47092374}" srcOrd="2" destOrd="0" parTransId="{DD4642B9-13A2-4040-B554-A85AD81E8BF2}" sibTransId="{6F457EE4-90D7-453D-B7C9-8CDE237B6962}"/>
    <dgm:cxn modelId="{01C8A7EB-FD21-4CEE-BCE9-28DA3E68D3A1}" type="presOf" srcId="{41CC76BB-BE06-47AE-BA60-F74B47092374}" destId="{C3D72B53-C9F3-4AF1-A3E5-BD264E001C59}" srcOrd="0" destOrd="0" presId="urn:microsoft.com/office/officeart/2008/layout/VerticalCurvedList"/>
    <dgm:cxn modelId="{17591EC4-B74C-45D0-BFAB-2FA71F86FE32}" type="presParOf" srcId="{71665179-E4B7-4D53-B9E7-523D04ABF0A0}" destId="{C997EFBF-C86A-4368-8E51-0FFC6B91D223}" srcOrd="0" destOrd="0" presId="urn:microsoft.com/office/officeart/2008/layout/VerticalCurvedList"/>
    <dgm:cxn modelId="{6F718BC9-B371-41B0-BA63-7F406A9DC9B9}" type="presParOf" srcId="{C997EFBF-C86A-4368-8E51-0FFC6B91D223}" destId="{82CE92A5-530F-4407-9653-45672A390F92}" srcOrd="0" destOrd="0" presId="urn:microsoft.com/office/officeart/2008/layout/VerticalCurvedList"/>
    <dgm:cxn modelId="{8D08EADC-5A79-411D-94D5-2B4189514C7D}" type="presParOf" srcId="{82CE92A5-530F-4407-9653-45672A390F92}" destId="{221FDA6B-225E-485E-B076-CA89BAB259FC}" srcOrd="0" destOrd="0" presId="urn:microsoft.com/office/officeart/2008/layout/VerticalCurvedList"/>
    <dgm:cxn modelId="{71048517-A229-4553-899A-633B2759B0ED}" type="presParOf" srcId="{82CE92A5-530F-4407-9653-45672A390F92}" destId="{6BFFAF69-5052-4542-BF9F-3657A272A728}" srcOrd="1" destOrd="0" presId="urn:microsoft.com/office/officeart/2008/layout/VerticalCurvedList"/>
    <dgm:cxn modelId="{6DAC5D61-455B-4B73-83F4-650CC43D0BC8}" type="presParOf" srcId="{82CE92A5-530F-4407-9653-45672A390F92}" destId="{04C3D7B4-F4B2-44CA-A529-1703665F0E75}" srcOrd="2" destOrd="0" presId="urn:microsoft.com/office/officeart/2008/layout/VerticalCurvedList"/>
    <dgm:cxn modelId="{516B4EF7-489C-4B20-95D4-9CB483D8667A}" type="presParOf" srcId="{82CE92A5-530F-4407-9653-45672A390F92}" destId="{68889CE6-D6DA-41CC-88CB-AA9838C8BA92}" srcOrd="3" destOrd="0" presId="urn:microsoft.com/office/officeart/2008/layout/VerticalCurvedList"/>
    <dgm:cxn modelId="{0EC622D8-870F-4ED4-BD82-6AEEC447C94F}" type="presParOf" srcId="{C997EFBF-C86A-4368-8E51-0FFC6B91D223}" destId="{620BD0EB-DC4C-46F7-92A5-71FE5167AA72}" srcOrd="1" destOrd="0" presId="urn:microsoft.com/office/officeart/2008/layout/VerticalCurvedList"/>
    <dgm:cxn modelId="{DA225AC9-4652-4B2F-99B7-7337C246C077}" type="presParOf" srcId="{C997EFBF-C86A-4368-8E51-0FFC6B91D223}" destId="{22502D39-D842-4C28-8124-F573A392CFB5}" srcOrd="2" destOrd="0" presId="urn:microsoft.com/office/officeart/2008/layout/VerticalCurvedList"/>
    <dgm:cxn modelId="{9A43F976-3CE3-4688-9739-5ACCCB694FBF}" type="presParOf" srcId="{22502D39-D842-4C28-8124-F573A392CFB5}" destId="{A7A20BDD-B275-43E2-A8AE-E286DB7EDB4B}" srcOrd="0" destOrd="0" presId="urn:microsoft.com/office/officeart/2008/layout/VerticalCurvedList"/>
    <dgm:cxn modelId="{562D347F-93C5-4B72-A861-47F388EAEB86}" type="presParOf" srcId="{C997EFBF-C86A-4368-8E51-0FFC6B91D223}" destId="{09EDA087-CFC4-4D5C-B948-01632BF47E25}" srcOrd="3" destOrd="0" presId="urn:microsoft.com/office/officeart/2008/layout/VerticalCurvedList"/>
    <dgm:cxn modelId="{6E63113B-0262-472E-8345-CFDD6E8987E3}" type="presParOf" srcId="{C997EFBF-C86A-4368-8E51-0FFC6B91D223}" destId="{D5D43ED2-9B1E-4BCA-9BBF-BB8A101660DD}" srcOrd="4" destOrd="0" presId="urn:microsoft.com/office/officeart/2008/layout/VerticalCurvedList"/>
    <dgm:cxn modelId="{373FD512-F606-44C1-9C1B-522D4C7F389C}" type="presParOf" srcId="{D5D43ED2-9B1E-4BCA-9BBF-BB8A101660DD}" destId="{16D02B72-72F2-4866-BBDF-54B38F91412E}" srcOrd="0" destOrd="0" presId="urn:microsoft.com/office/officeart/2008/layout/VerticalCurvedList"/>
    <dgm:cxn modelId="{3CF49A73-9994-4052-85F1-25FDF243A4C6}" type="presParOf" srcId="{C997EFBF-C86A-4368-8E51-0FFC6B91D223}" destId="{C3D72B53-C9F3-4AF1-A3E5-BD264E001C59}" srcOrd="5" destOrd="0" presId="urn:microsoft.com/office/officeart/2008/layout/VerticalCurvedList"/>
    <dgm:cxn modelId="{5BDA4811-EDD2-4792-9254-7C79D0BA1540}" type="presParOf" srcId="{C997EFBF-C86A-4368-8E51-0FFC6B91D223}" destId="{9CA9F7A0-6B03-4826-A3C4-B9CF1B209334}" srcOrd="6" destOrd="0" presId="urn:microsoft.com/office/officeart/2008/layout/VerticalCurvedList"/>
    <dgm:cxn modelId="{A2F8D70F-F62E-495C-A7A0-73FA8C430279}" type="presParOf" srcId="{9CA9F7A0-6B03-4826-A3C4-B9CF1B209334}" destId="{07B7153C-A661-4AD9-8963-D0C7FFEA9BF9}" srcOrd="0" destOrd="0" presId="urn:microsoft.com/office/officeart/2008/layout/VerticalCurvedList"/>
    <dgm:cxn modelId="{909A7D01-5062-4303-9259-0B36D4CB49CF}" type="presParOf" srcId="{C997EFBF-C86A-4368-8E51-0FFC6B91D223}" destId="{D37AC7A3-46BE-418A-B091-7678F1189D81}" srcOrd="7" destOrd="0" presId="urn:microsoft.com/office/officeart/2008/layout/VerticalCurvedList"/>
    <dgm:cxn modelId="{B809BE87-4D2A-4514-A461-0021FEBDB538}" type="presParOf" srcId="{C997EFBF-C86A-4368-8E51-0FFC6B91D223}" destId="{63D12B50-AB7A-4EB3-A527-130C66E7F823}" srcOrd="8" destOrd="0" presId="urn:microsoft.com/office/officeart/2008/layout/VerticalCurvedList"/>
    <dgm:cxn modelId="{29267C19-875A-46D5-9DC6-2320078B38FF}" type="presParOf" srcId="{63D12B50-AB7A-4EB3-A527-130C66E7F823}" destId="{43C328C6-BED1-4A5C-9A95-540CEBD5D6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4E0442EA-6288-4ECA-9C6E-2FCED005F9C0}" type="doc">
      <dgm:prSet loTypeId="urn:microsoft.com/office/officeart/2005/8/layout/cycle6" loCatId="cycle" qsTypeId="urn:microsoft.com/office/officeart/2005/8/quickstyle/simple3" qsCatId="simple" csTypeId="urn:microsoft.com/office/officeart/2005/8/colors/accent2_2" csCatId="accent2" phldr="1"/>
      <dgm:spPr/>
      <dgm:t>
        <a:bodyPr/>
        <a:lstStyle/>
        <a:p>
          <a:endParaRPr lang="es-ES"/>
        </a:p>
      </dgm:t>
    </dgm:pt>
    <dgm:pt modelId="{BA9DFF64-3FD2-4DEF-B9CC-40F77674766C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Atención primaria de provisión y gestión local</a:t>
          </a:r>
        </a:p>
      </dgm:t>
    </dgm:pt>
    <dgm:pt modelId="{DAF0E7FD-D2F3-467F-9D94-AFF775EB3C9F}" type="parTrans" cxnId="{CC14965B-ECFF-4153-89CD-42812040EAC3}">
      <dgm:prSet/>
      <dgm:spPr/>
      <dgm:t>
        <a:bodyPr/>
        <a:lstStyle/>
        <a:p>
          <a:endParaRPr lang="es-ES" sz="2400"/>
        </a:p>
      </dgm:t>
    </dgm:pt>
    <dgm:pt modelId="{DF6D1EF0-FB59-44E8-B287-F49B5E239F3C}" type="sibTrans" cxnId="{CC14965B-ECFF-4153-89CD-42812040EAC3}">
      <dgm:prSet/>
      <dgm:spPr/>
      <dgm:t>
        <a:bodyPr/>
        <a:lstStyle/>
        <a:p>
          <a:endParaRPr lang="es-ES" sz="2400"/>
        </a:p>
      </dgm:t>
    </dgm:pt>
    <dgm:pt modelId="{DEC07759-1390-48D1-989E-711FE14510F6}">
      <dgm:prSet phldrT="[Texto]" custT="1"/>
      <dgm:spPr/>
      <dgm:t>
        <a:bodyPr/>
        <a:lstStyle/>
        <a:p>
          <a:r>
            <a:rPr lang="es-ES" sz="2400" dirty="0">
              <a:latin typeface="Gagalin" panose="020B0604020202020204" charset="0"/>
            </a:rPr>
            <a:t>Atención especializada de gestión regional y con una provisión territorial más alta</a:t>
          </a:r>
        </a:p>
      </dgm:t>
    </dgm:pt>
    <dgm:pt modelId="{3CB99B7C-C0B3-4640-BECA-0AFB848CCCFC}" type="sibTrans" cxnId="{27B4A38E-7B29-4738-B984-D98F56EC277A}">
      <dgm:prSet/>
      <dgm:spPr/>
      <dgm:t>
        <a:bodyPr/>
        <a:lstStyle/>
        <a:p>
          <a:endParaRPr lang="es-ES" sz="2400"/>
        </a:p>
      </dgm:t>
    </dgm:pt>
    <dgm:pt modelId="{A14A3492-F8FD-4977-9B90-CD27BA35BE00}" type="parTrans" cxnId="{27B4A38E-7B29-4738-B984-D98F56EC277A}">
      <dgm:prSet/>
      <dgm:spPr/>
      <dgm:t>
        <a:bodyPr/>
        <a:lstStyle/>
        <a:p>
          <a:endParaRPr lang="es-ES" sz="2400"/>
        </a:p>
      </dgm:t>
    </dgm:pt>
    <dgm:pt modelId="{41DB3262-9208-4C40-998F-06F7E64639D9}" type="pres">
      <dgm:prSet presAssocID="{4E0442EA-6288-4ECA-9C6E-2FCED005F9C0}" presName="cycle" presStyleCnt="0">
        <dgm:presLayoutVars>
          <dgm:dir/>
          <dgm:resizeHandles val="exact"/>
        </dgm:presLayoutVars>
      </dgm:prSet>
      <dgm:spPr/>
    </dgm:pt>
    <dgm:pt modelId="{9DFB8BA8-6744-4495-9B5D-EA44CAB38C96}" type="pres">
      <dgm:prSet presAssocID="{BA9DFF64-3FD2-4DEF-B9CC-40F77674766C}" presName="node" presStyleLbl="node1" presStyleIdx="0" presStyleCnt="2">
        <dgm:presLayoutVars>
          <dgm:bulletEnabled val="1"/>
        </dgm:presLayoutVars>
      </dgm:prSet>
      <dgm:spPr/>
    </dgm:pt>
    <dgm:pt modelId="{EE67A779-795C-4464-844F-1BD32030B945}" type="pres">
      <dgm:prSet presAssocID="{BA9DFF64-3FD2-4DEF-B9CC-40F77674766C}" presName="spNode" presStyleCnt="0"/>
      <dgm:spPr/>
    </dgm:pt>
    <dgm:pt modelId="{A00E51E6-A1AB-4F3B-A87D-00C72FF25991}" type="pres">
      <dgm:prSet presAssocID="{DF6D1EF0-FB59-44E8-B287-F49B5E239F3C}" presName="sibTrans" presStyleLbl="sibTrans1D1" presStyleIdx="0" presStyleCnt="2"/>
      <dgm:spPr/>
    </dgm:pt>
    <dgm:pt modelId="{FFEE5E2A-61C9-43B2-806D-AF27A2A953AC}" type="pres">
      <dgm:prSet presAssocID="{DEC07759-1390-48D1-989E-711FE14510F6}" presName="node" presStyleLbl="node1" presStyleIdx="1" presStyleCnt="2">
        <dgm:presLayoutVars>
          <dgm:bulletEnabled val="1"/>
        </dgm:presLayoutVars>
      </dgm:prSet>
      <dgm:spPr/>
    </dgm:pt>
    <dgm:pt modelId="{33213003-1F15-4135-85A6-2B98C3B98B2B}" type="pres">
      <dgm:prSet presAssocID="{DEC07759-1390-48D1-989E-711FE14510F6}" presName="spNode" presStyleCnt="0"/>
      <dgm:spPr/>
    </dgm:pt>
    <dgm:pt modelId="{AEE1FD22-015D-4448-854F-64B008A685A6}" type="pres">
      <dgm:prSet presAssocID="{3CB99B7C-C0B3-4640-BECA-0AFB848CCCFC}" presName="sibTrans" presStyleLbl="sibTrans1D1" presStyleIdx="1" presStyleCnt="2"/>
      <dgm:spPr/>
    </dgm:pt>
  </dgm:ptLst>
  <dgm:cxnLst>
    <dgm:cxn modelId="{DBDAD318-65D5-40E1-99DF-987D3EF2321C}" type="presOf" srcId="{3CB99B7C-C0B3-4640-BECA-0AFB848CCCFC}" destId="{AEE1FD22-015D-4448-854F-64B008A685A6}" srcOrd="0" destOrd="0" presId="urn:microsoft.com/office/officeart/2005/8/layout/cycle6"/>
    <dgm:cxn modelId="{86AA4D1A-406C-40B9-B5E6-434722526368}" type="presOf" srcId="{DF6D1EF0-FB59-44E8-B287-F49B5E239F3C}" destId="{A00E51E6-A1AB-4F3B-A87D-00C72FF25991}" srcOrd="0" destOrd="0" presId="urn:microsoft.com/office/officeart/2005/8/layout/cycle6"/>
    <dgm:cxn modelId="{765A6328-48AC-4B84-8228-30EB07436631}" type="presOf" srcId="{DEC07759-1390-48D1-989E-711FE14510F6}" destId="{FFEE5E2A-61C9-43B2-806D-AF27A2A953AC}" srcOrd="0" destOrd="0" presId="urn:microsoft.com/office/officeart/2005/8/layout/cycle6"/>
    <dgm:cxn modelId="{CC14965B-ECFF-4153-89CD-42812040EAC3}" srcId="{4E0442EA-6288-4ECA-9C6E-2FCED005F9C0}" destId="{BA9DFF64-3FD2-4DEF-B9CC-40F77674766C}" srcOrd="0" destOrd="0" parTransId="{DAF0E7FD-D2F3-467F-9D94-AFF775EB3C9F}" sibTransId="{DF6D1EF0-FB59-44E8-B287-F49B5E239F3C}"/>
    <dgm:cxn modelId="{B7B7EB67-F6D3-4FD0-AF8B-0A35DE95E02D}" type="presOf" srcId="{BA9DFF64-3FD2-4DEF-B9CC-40F77674766C}" destId="{9DFB8BA8-6744-4495-9B5D-EA44CAB38C96}" srcOrd="0" destOrd="0" presId="urn:microsoft.com/office/officeart/2005/8/layout/cycle6"/>
    <dgm:cxn modelId="{27B4A38E-7B29-4738-B984-D98F56EC277A}" srcId="{4E0442EA-6288-4ECA-9C6E-2FCED005F9C0}" destId="{DEC07759-1390-48D1-989E-711FE14510F6}" srcOrd="1" destOrd="0" parTransId="{A14A3492-F8FD-4977-9B90-CD27BA35BE00}" sibTransId="{3CB99B7C-C0B3-4640-BECA-0AFB848CCCFC}"/>
    <dgm:cxn modelId="{A206BB9F-DBAF-40C5-B655-406CCC208B53}" type="presOf" srcId="{4E0442EA-6288-4ECA-9C6E-2FCED005F9C0}" destId="{41DB3262-9208-4C40-998F-06F7E64639D9}" srcOrd="0" destOrd="0" presId="urn:microsoft.com/office/officeart/2005/8/layout/cycle6"/>
    <dgm:cxn modelId="{51787B4A-9170-4614-AE0D-54D1428AD5FF}" type="presParOf" srcId="{41DB3262-9208-4C40-998F-06F7E64639D9}" destId="{9DFB8BA8-6744-4495-9B5D-EA44CAB38C96}" srcOrd="0" destOrd="0" presId="urn:microsoft.com/office/officeart/2005/8/layout/cycle6"/>
    <dgm:cxn modelId="{FAAEB01A-A2C6-42DA-B7CC-B5045E56E6D8}" type="presParOf" srcId="{41DB3262-9208-4C40-998F-06F7E64639D9}" destId="{EE67A779-795C-4464-844F-1BD32030B945}" srcOrd="1" destOrd="0" presId="urn:microsoft.com/office/officeart/2005/8/layout/cycle6"/>
    <dgm:cxn modelId="{1EA9510B-D00B-419B-93FE-4542A32D892B}" type="presParOf" srcId="{41DB3262-9208-4C40-998F-06F7E64639D9}" destId="{A00E51E6-A1AB-4F3B-A87D-00C72FF25991}" srcOrd="2" destOrd="0" presId="urn:microsoft.com/office/officeart/2005/8/layout/cycle6"/>
    <dgm:cxn modelId="{4F92ED42-20D9-41E5-8C73-6CCF36DEE6C5}" type="presParOf" srcId="{41DB3262-9208-4C40-998F-06F7E64639D9}" destId="{FFEE5E2A-61C9-43B2-806D-AF27A2A953AC}" srcOrd="3" destOrd="0" presId="urn:microsoft.com/office/officeart/2005/8/layout/cycle6"/>
    <dgm:cxn modelId="{ABD26A46-5AE2-4BE5-B91A-64F96B714648}" type="presParOf" srcId="{41DB3262-9208-4C40-998F-06F7E64639D9}" destId="{33213003-1F15-4135-85A6-2B98C3B98B2B}" srcOrd="4" destOrd="0" presId="urn:microsoft.com/office/officeart/2005/8/layout/cycle6"/>
    <dgm:cxn modelId="{5D01F6D2-C6C8-4494-8D4D-CC49D75775D2}" type="presParOf" srcId="{41DB3262-9208-4C40-998F-06F7E64639D9}" destId="{AEE1FD22-015D-4448-854F-64B008A685A6}" srcOrd="5" destOrd="0" presId="urn:microsoft.com/office/officeart/2005/8/layout/cycle6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1C72A-FD52-41E0-A4B2-C807E8201027}">
      <dsp:nvSpPr>
        <dsp:cNvPr id="0" name=""/>
        <dsp:cNvSpPr/>
      </dsp:nvSpPr>
      <dsp:spPr>
        <a:xfrm>
          <a:off x="2863" y="0"/>
          <a:ext cx="4455579" cy="3098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el funcionamiento el Sistema de servicios sociales </a:t>
          </a:r>
        </a:p>
      </dsp:txBody>
      <dsp:txXfrm>
        <a:off x="2863" y="1239452"/>
        <a:ext cx="4455579" cy="1239452"/>
      </dsp:txXfrm>
    </dsp:sp>
    <dsp:sp modelId="{93194A61-35D3-47C0-84C6-0071027DCC2C}">
      <dsp:nvSpPr>
        <dsp:cNvPr id="0" name=""/>
        <dsp:cNvSpPr/>
      </dsp:nvSpPr>
      <dsp:spPr>
        <a:xfrm>
          <a:off x="1764657" y="100135"/>
          <a:ext cx="1118508" cy="953475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t="-4000" b="-4000"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064583-70ED-4AE3-B863-93FEA3FFAE72}">
      <dsp:nvSpPr>
        <dsp:cNvPr id="0" name=""/>
        <dsp:cNvSpPr/>
      </dsp:nvSpPr>
      <dsp:spPr>
        <a:xfrm>
          <a:off x="4592110" y="0"/>
          <a:ext cx="4455579" cy="3098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  <a:ea typeface="+mn-ea"/>
              <a:cs typeface="+mn-cs"/>
            </a:rPr>
            <a:t>alcanzar los objetivos establecidos en la Ley 14/2010 de Servicios Sociales</a:t>
          </a:r>
        </a:p>
      </dsp:txBody>
      <dsp:txXfrm>
        <a:off x="4592110" y="1239452"/>
        <a:ext cx="4455579" cy="1239452"/>
      </dsp:txXfrm>
    </dsp:sp>
    <dsp:sp modelId="{335D2D31-6FFB-4692-B491-6A4EF145A16E}">
      <dsp:nvSpPr>
        <dsp:cNvPr id="0" name=""/>
        <dsp:cNvSpPr/>
      </dsp:nvSpPr>
      <dsp:spPr>
        <a:xfrm>
          <a:off x="6353903" y="100135"/>
          <a:ext cx="1118508" cy="953475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l="-17000" r="-17000"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8065E1F-CC3A-4FCD-B2D9-7CC915B6BA36}">
      <dsp:nvSpPr>
        <dsp:cNvPr id="0" name=""/>
        <dsp:cNvSpPr/>
      </dsp:nvSpPr>
      <dsp:spPr>
        <a:xfrm>
          <a:off x="9181356" y="0"/>
          <a:ext cx="4455579" cy="3098631"/>
        </a:xfrm>
        <a:prstGeom prst="roundRect">
          <a:avLst>
            <a:gd name="adj" fmla="val 10000"/>
          </a:avLst>
        </a:prstGeom>
        <a:solidFill>
          <a:schemeClr val="dk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  <a:ea typeface="+mn-ea"/>
              <a:cs typeface="+mn-cs"/>
            </a:rPr>
            <a:t>LA protección social de la ciudadanía</a:t>
          </a:r>
        </a:p>
      </dsp:txBody>
      <dsp:txXfrm>
        <a:off x="9181356" y="1239452"/>
        <a:ext cx="4455579" cy="1239452"/>
      </dsp:txXfrm>
    </dsp:sp>
    <dsp:sp modelId="{2B24D3B7-D29D-45F4-B567-AF76816418E3}">
      <dsp:nvSpPr>
        <dsp:cNvPr id="0" name=""/>
        <dsp:cNvSpPr/>
      </dsp:nvSpPr>
      <dsp:spPr>
        <a:xfrm>
          <a:off x="10943150" y="100135"/>
          <a:ext cx="1118508" cy="953475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l="-17000" r="-17000"/>
          </a:stretch>
        </a:blip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ED4ADE-5170-46C5-8858-F53C9473B628}">
      <dsp:nvSpPr>
        <dsp:cNvPr id="0" name=""/>
        <dsp:cNvSpPr/>
      </dsp:nvSpPr>
      <dsp:spPr>
        <a:xfrm>
          <a:off x="545591" y="2478904"/>
          <a:ext cx="12548616" cy="464794"/>
        </a:xfrm>
        <a:prstGeom prst="leftRightArrow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/>
        </a:scene3d>
        <a:sp3d>
          <a:bevelT w="139700" h="139700" prst="divot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0559A-D98A-4A01-9DD4-5276FD91958B}">
      <dsp:nvSpPr>
        <dsp:cNvPr id="0" name=""/>
        <dsp:cNvSpPr/>
      </dsp:nvSpPr>
      <dsp:spPr>
        <a:xfrm>
          <a:off x="-171822" y="1760967"/>
          <a:ext cx="4792930" cy="308707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4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GARANTIZAR UNA RELACIÓN ADECUADA ENTRE EL PERSONAL Y LAS PEROSNAS ATENDIDAS.</a:t>
          </a:r>
        </a:p>
      </dsp:txBody>
      <dsp:txXfrm>
        <a:off x="-21123" y="1911666"/>
        <a:ext cx="4491532" cy="2785681"/>
      </dsp:txXfrm>
    </dsp:sp>
    <dsp:sp modelId="{B528127E-5BF5-4968-9B20-CD48289DB8B9}">
      <dsp:nvSpPr>
        <dsp:cNvPr id="0" name=""/>
        <dsp:cNvSpPr/>
      </dsp:nvSpPr>
      <dsp:spPr>
        <a:xfrm>
          <a:off x="2224642" y="829997"/>
          <a:ext cx="4949020" cy="4949020"/>
        </a:xfrm>
        <a:custGeom>
          <a:avLst/>
          <a:gdLst/>
          <a:ahLst/>
          <a:cxnLst/>
          <a:rect l="0" t="0" r="0" b="0"/>
          <a:pathLst>
            <a:path>
              <a:moveTo>
                <a:pt x="564788" y="900926"/>
              </a:moveTo>
              <a:arcTo wR="2474510" hR="2474510" stAng="13169283" swAng="6061435"/>
            </a:path>
          </a:pathLst>
        </a:custGeom>
        <a:noFill/>
        <a:ln w="9525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4739068" y="1760967"/>
          <a:ext cx="4869189" cy="3087079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tint val="50000"/>
                <a:satMod val="300000"/>
              </a:schemeClr>
            </a:gs>
            <a:gs pos="35000">
              <a:schemeClr val="accent4">
                <a:hueOff val="-4464770"/>
                <a:satOff val="26899"/>
                <a:lumOff val="2156"/>
                <a:alphaOff val="0"/>
                <a:tint val="37000"/>
                <a:satMod val="30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FORMACIÓN CONTINUADA DEL PERSONAL Y ACOMPAÑAMIENTO A LOS EQUIPOS DE SS.SS.</a:t>
          </a:r>
        </a:p>
      </dsp:txBody>
      <dsp:txXfrm>
        <a:off x="4889767" y="1911666"/>
        <a:ext cx="4567791" cy="2785681"/>
      </dsp:txXfrm>
    </dsp:sp>
    <dsp:sp modelId="{AEE1FD22-015D-4448-854F-64B008A685A6}">
      <dsp:nvSpPr>
        <dsp:cNvPr id="0" name=""/>
        <dsp:cNvSpPr/>
      </dsp:nvSpPr>
      <dsp:spPr>
        <a:xfrm>
          <a:off x="2224642" y="829997"/>
          <a:ext cx="4949020" cy="4949020"/>
        </a:xfrm>
        <a:custGeom>
          <a:avLst/>
          <a:gdLst/>
          <a:ahLst/>
          <a:cxnLst/>
          <a:rect l="0" t="0" r="0" b="0"/>
          <a:pathLst>
            <a:path>
              <a:moveTo>
                <a:pt x="4384231" y="4048094"/>
              </a:moveTo>
              <a:arcTo wR="2474510" hR="2474510" stAng="2369283" swAng="6061435"/>
            </a:path>
          </a:pathLst>
        </a:custGeom>
        <a:noFill/>
        <a:ln w="9525" cap="flat" cmpd="sng" algn="ctr">
          <a:solidFill>
            <a:schemeClr val="accent4">
              <a:hueOff val="-4464770"/>
              <a:satOff val="26899"/>
              <a:lumOff val="215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B8BA8-6744-4495-9B5D-EA44CAB38C96}">
      <dsp:nvSpPr>
        <dsp:cNvPr id="0" name=""/>
        <dsp:cNvSpPr/>
      </dsp:nvSpPr>
      <dsp:spPr>
        <a:xfrm>
          <a:off x="-4667" y="1778595"/>
          <a:ext cx="2969687" cy="264635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PLANTILLAS reducidas</a:t>
          </a:r>
        </a:p>
      </dsp:txBody>
      <dsp:txXfrm>
        <a:off x="124517" y="1907779"/>
        <a:ext cx="2711319" cy="2387987"/>
      </dsp:txXfrm>
    </dsp:sp>
    <dsp:sp modelId="{A00E51E6-A1AB-4F3B-A87D-00C72FF25991}">
      <dsp:nvSpPr>
        <dsp:cNvPr id="0" name=""/>
        <dsp:cNvSpPr/>
      </dsp:nvSpPr>
      <dsp:spPr>
        <a:xfrm>
          <a:off x="1480176" y="1222954"/>
          <a:ext cx="3757636" cy="3757636"/>
        </a:xfrm>
        <a:custGeom>
          <a:avLst/>
          <a:gdLst/>
          <a:ahLst/>
          <a:cxnLst/>
          <a:rect l="0" t="0" r="0" b="0"/>
          <a:pathLst>
            <a:path>
              <a:moveTo>
                <a:pt x="563738" y="536982"/>
              </a:moveTo>
              <a:arcTo wR="1878818" hR="1878818" stAng="13534618" swAng="5276347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3308159" y="1757647"/>
          <a:ext cx="3859307" cy="2688250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FORMACIÓN INSUFICIENTE DEL PERSONAL DE SERVICIOS SOCIALES</a:t>
          </a:r>
        </a:p>
      </dsp:txBody>
      <dsp:txXfrm>
        <a:off x="3439389" y="1888877"/>
        <a:ext cx="3596847" cy="2425790"/>
      </dsp:txXfrm>
    </dsp:sp>
    <dsp:sp modelId="{AEE1FD22-015D-4448-854F-64B008A685A6}">
      <dsp:nvSpPr>
        <dsp:cNvPr id="0" name=""/>
        <dsp:cNvSpPr/>
      </dsp:nvSpPr>
      <dsp:spPr>
        <a:xfrm>
          <a:off x="1480176" y="1222954"/>
          <a:ext cx="3757636" cy="3757636"/>
        </a:xfrm>
        <a:custGeom>
          <a:avLst/>
          <a:gdLst/>
          <a:ahLst/>
          <a:cxnLst/>
          <a:rect l="0" t="0" r="0" b="0"/>
          <a:pathLst>
            <a:path>
              <a:moveTo>
                <a:pt x="3172493" y="3241301"/>
              </a:moveTo>
              <a:arcTo wR="1878818" hR="1878818" stAng="2789035" swAng="5276347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1BBB6B-4D57-468C-8F97-530C6A8CCD9A}">
      <dsp:nvSpPr>
        <dsp:cNvPr id="0" name=""/>
        <dsp:cNvSpPr/>
      </dsp:nvSpPr>
      <dsp:spPr>
        <a:xfrm>
          <a:off x="399440" y="837953"/>
          <a:ext cx="1375169" cy="1375169"/>
        </a:xfrm>
        <a:prstGeom prst="ellipse">
          <a:avLst/>
        </a:prstGeom>
        <a:gradFill rotWithShape="0">
          <a:gsLst>
            <a:gs pos="0">
              <a:schemeClr val="accent5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5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5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BE2C71B-EBE3-4777-B3A4-72741B1F40A2}">
      <dsp:nvSpPr>
        <dsp:cNvPr id="0" name=""/>
        <dsp:cNvSpPr/>
      </dsp:nvSpPr>
      <dsp:spPr>
        <a:xfrm>
          <a:off x="1492192" y="767716"/>
          <a:ext cx="6750437" cy="279738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40640" rIns="0" bIns="4064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Aumentar LA </a:t>
          </a:r>
          <a:r>
            <a:rPr lang="es-ES" sz="3200" kern="1200" dirty="0" err="1">
              <a:latin typeface="Gagalin" panose="020B0604020202020204" charset="0"/>
            </a:rPr>
            <a:t>interOPERATIVIDAD</a:t>
          </a:r>
          <a:r>
            <a:rPr lang="es-ES" sz="3200" kern="1200" dirty="0">
              <a:latin typeface="Gagalin" panose="020B0604020202020204" charset="0"/>
            </a:rPr>
            <a:t> DEL SISTEMA DE SERVICIOS SOCIALES (PRIMARIA – ESPECIALIZADOS -TERCER SECTOR) Y con otros SISTEMAS.</a:t>
          </a:r>
        </a:p>
      </dsp:txBody>
      <dsp:txXfrm>
        <a:off x="1492192" y="767716"/>
        <a:ext cx="6750437" cy="2797384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B8BA8-6744-4495-9B5D-EA44CAB38C96}">
      <dsp:nvSpPr>
        <dsp:cNvPr id="0" name=""/>
        <dsp:cNvSpPr/>
      </dsp:nvSpPr>
      <dsp:spPr>
        <a:xfrm>
          <a:off x="0" y="1061587"/>
          <a:ext cx="4301630" cy="303748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INFORMACIÓN DE LOS SERVICIOS SOCIALES FRAGMENTADA</a:t>
          </a: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(ATENCIÓN Primaria - especializada - tercer sector)</a:t>
          </a:r>
        </a:p>
      </dsp:txBody>
      <dsp:txXfrm>
        <a:off x="148278" y="1209865"/>
        <a:ext cx="4005074" cy="2740928"/>
      </dsp:txXfrm>
    </dsp:sp>
    <dsp:sp modelId="{A00E51E6-A1AB-4F3B-A87D-00C72FF25991}">
      <dsp:nvSpPr>
        <dsp:cNvPr id="0" name=""/>
        <dsp:cNvSpPr/>
      </dsp:nvSpPr>
      <dsp:spPr>
        <a:xfrm>
          <a:off x="2174708" y="418015"/>
          <a:ext cx="4270964" cy="4270964"/>
        </a:xfrm>
        <a:custGeom>
          <a:avLst/>
          <a:gdLst/>
          <a:ahLst/>
          <a:cxnLst/>
          <a:rect l="0" t="0" r="0" b="0"/>
          <a:pathLst>
            <a:path>
              <a:moveTo>
                <a:pt x="630878" y="620077"/>
              </a:moveTo>
              <a:arcTo wR="2135482" hR="2135482" stAng="13512295" swAng="5987426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4645898" y="1355742"/>
          <a:ext cx="3666412" cy="249135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lo que dificulta la creación de itinerarios integrados</a:t>
          </a:r>
        </a:p>
      </dsp:txBody>
      <dsp:txXfrm>
        <a:off x="4767516" y="1477360"/>
        <a:ext cx="3423176" cy="2248116"/>
      </dsp:txXfrm>
    </dsp:sp>
    <dsp:sp modelId="{AEE1FD22-015D-4448-854F-64B008A685A6}">
      <dsp:nvSpPr>
        <dsp:cNvPr id="0" name=""/>
        <dsp:cNvSpPr/>
      </dsp:nvSpPr>
      <dsp:spPr>
        <a:xfrm>
          <a:off x="2174528" y="514124"/>
          <a:ext cx="4270964" cy="4270964"/>
        </a:xfrm>
        <a:custGeom>
          <a:avLst/>
          <a:gdLst/>
          <a:ahLst/>
          <a:cxnLst/>
          <a:rect l="0" t="0" r="0" b="0"/>
          <a:pathLst>
            <a:path>
              <a:moveTo>
                <a:pt x="3884639" y="3360525"/>
              </a:moveTo>
              <a:arcTo wR="2135482" hR="2135482" stAng="2100357" swAng="6081004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0559A-D98A-4A01-9DD4-5276FD91958B}">
      <dsp:nvSpPr>
        <dsp:cNvPr id="0" name=""/>
        <dsp:cNvSpPr/>
      </dsp:nvSpPr>
      <dsp:spPr>
        <a:xfrm>
          <a:off x="740438" y="1554650"/>
          <a:ext cx="3940744" cy="18436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Necesidad de desarrollar políticas basadas en EVIDENCIAS</a:t>
          </a:r>
        </a:p>
      </dsp:txBody>
      <dsp:txXfrm>
        <a:off x="830440" y="1644652"/>
        <a:ext cx="3760740" cy="1663694"/>
      </dsp:txXfrm>
    </dsp:sp>
    <dsp:sp modelId="{B528127E-5BF5-4968-9B20-CD48289DB8B9}">
      <dsp:nvSpPr>
        <dsp:cNvPr id="0" name=""/>
        <dsp:cNvSpPr/>
      </dsp:nvSpPr>
      <dsp:spPr>
        <a:xfrm>
          <a:off x="2710810" y="442617"/>
          <a:ext cx="4067765" cy="4067765"/>
        </a:xfrm>
        <a:custGeom>
          <a:avLst/>
          <a:gdLst/>
          <a:ahLst/>
          <a:cxnLst/>
          <a:rect l="0" t="0" r="0" b="0"/>
          <a:pathLst>
            <a:path>
              <a:moveTo>
                <a:pt x="237631" y="1079860"/>
              </a:moveTo>
              <a:arcTo wR="2033882" hR="2033882" stAng="12478416" swAng="74431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4861154" y="1554650"/>
          <a:ext cx="3834842" cy="184369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Infraestructura de datos más solida</a:t>
          </a:r>
        </a:p>
      </dsp:txBody>
      <dsp:txXfrm>
        <a:off x="4951156" y="1644652"/>
        <a:ext cx="3654838" cy="1663694"/>
      </dsp:txXfrm>
    </dsp:sp>
    <dsp:sp modelId="{AEE1FD22-015D-4448-854F-64B008A685A6}">
      <dsp:nvSpPr>
        <dsp:cNvPr id="0" name=""/>
        <dsp:cNvSpPr/>
      </dsp:nvSpPr>
      <dsp:spPr>
        <a:xfrm>
          <a:off x="2710810" y="442617"/>
          <a:ext cx="4067765" cy="4067765"/>
        </a:xfrm>
        <a:custGeom>
          <a:avLst/>
          <a:gdLst/>
          <a:ahLst/>
          <a:cxnLst/>
          <a:rect l="0" t="0" r="0" b="0"/>
          <a:pathLst>
            <a:path>
              <a:moveTo>
                <a:pt x="3830134" y="2987905"/>
              </a:moveTo>
              <a:arcTo wR="2033882" hR="2033882" stAng="1678416" swAng="7443168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B8BA8-6744-4495-9B5D-EA44CAB38C96}">
      <dsp:nvSpPr>
        <dsp:cNvPr id="0" name=""/>
        <dsp:cNvSpPr/>
      </dsp:nvSpPr>
      <dsp:spPr>
        <a:xfrm>
          <a:off x="943483" y="1567592"/>
          <a:ext cx="5206352" cy="2333869"/>
        </a:xfrm>
        <a:prstGeom prst="roundRect">
          <a:avLst/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solidFill>
                <a:schemeClr val="tx1"/>
              </a:solidFill>
              <a:latin typeface="Gagalin" panose="020B0604020202020204" charset="0"/>
            </a:rPr>
            <a:t>Adolece de evaluaciones de impacto</a:t>
          </a:r>
        </a:p>
      </dsp:txBody>
      <dsp:txXfrm>
        <a:off x="1057413" y="1681522"/>
        <a:ext cx="4978492" cy="2106009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C70559A-D98A-4A01-9DD4-5276FD91958B}">
      <dsp:nvSpPr>
        <dsp:cNvPr id="0" name=""/>
        <dsp:cNvSpPr/>
      </dsp:nvSpPr>
      <dsp:spPr>
        <a:xfrm>
          <a:off x="537" y="1195587"/>
          <a:ext cx="3993002" cy="31195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</a:rPr>
            <a:t>INDEFINICIÓN DE PROCESOS DE INTERVENCIÓN.</a:t>
          </a:r>
        </a:p>
      </dsp:txBody>
      <dsp:txXfrm>
        <a:off x="152820" y="1347870"/>
        <a:ext cx="3688436" cy="2814959"/>
      </dsp:txXfrm>
    </dsp:sp>
    <dsp:sp modelId="{B528127E-5BF5-4968-9B20-CD48289DB8B9}">
      <dsp:nvSpPr>
        <dsp:cNvPr id="0" name=""/>
        <dsp:cNvSpPr/>
      </dsp:nvSpPr>
      <dsp:spPr>
        <a:xfrm>
          <a:off x="1997038" y="554406"/>
          <a:ext cx="4401887" cy="4401887"/>
        </a:xfrm>
        <a:custGeom>
          <a:avLst/>
          <a:gdLst/>
          <a:ahLst/>
          <a:cxnLst/>
          <a:rect l="0" t="0" r="0" b="0"/>
          <a:pathLst>
            <a:path>
              <a:moveTo>
                <a:pt x="670272" y="619425"/>
              </a:moveTo>
              <a:arcTo wR="2200943" hR="2200943" stAng="13556161" swAng="52876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4402424" y="1195587"/>
          <a:ext cx="3993002" cy="3119525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</a:rPr>
            <a:t>ESCASA EVALUACIÓN DE LA PRÁCTICA PROFESIONAL </a:t>
          </a:r>
        </a:p>
      </dsp:txBody>
      <dsp:txXfrm>
        <a:off x="4554707" y="1347870"/>
        <a:ext cx="3688436" cy="2814959"/>
      </dsp:txXfrm>
    </dsp:sp>
    <dsp:sp modelId="{AEE1FD22-015D-4448-854F-64B008A685A6}">
      <dsp:nvSpPr>
        <dsp:cNvPr id="0" name=""/>
        <dsp:cNvSpPr/>
      </dsp:nvSpPr>
      <dsp:spPr>
        <a:xfrm>
          <a:off x="1997038" y="554406"/>
          <a:ext cx="4401887" cy="4401887"/>
        </a:xfrm>
        <a:custGeom>
          <a:avLst/>
          <a:gdLst/>
          <a:ahLst/>
          <a:cxnLst/>
          <a:rect l="0" t="0" r="0" b="0"/>
          <a:pathLst>
            <a:path>
              <a:moveTo>
                <a:pt x="3731614" y="3782461"/>
              </a:moveTo>
              <a:arcTo wR="2200943" hR="2200943" stAng="2756161" swAng="5287678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B8BA8-6744-4495-9B5D-EA44CAB38C96}">
      <dsp:nvSpPr>
        <dsp:cNvPr id="0" name=""/>
        <dsp:cNvSpPr/>
      </dsp:nvSpPr>
      <dsp:spPr>
        <a:xfrm>
          <a:off x="-338718" y="1598992"/>
          <a:ext cx="5350515" cy="296822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b="0" kern="1200" dirty="0">
              <a:effectLst/>
              <a:latin typeface="Gagalin" panose="020B0604020202020204" charset="0"/>
            </a:rPr>
            <a:t>CRECIMIENTO DESIGUAL DE LOS PROFESIONALES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b="0" kern="1200" dirty="0">
              <a:effectLst/>
              <a:latin typeface="Gagalin" panose="020B0604020202020204" charset="0"/>
            </a:rPr>
            <a:t>Condicionado a los convenios que se formalizan con las corporaciones locales </a:t>
          </a:r>
        </a:p>
      </dsp:txBody>
      <dsp:txXfrm>
        <a:off x="-193821" y="1743889"/>
        <a:ext cx="5060721" cy="2678428"/>
      </dsp:txXfrm>
    </dsp:sp>
    <dsp:sp modelId="{A00E51E6-A1AB-4F3B-A87D-00C72FF25991}">
      <dsp:nvSpPr>
        <dsp:cNvPr id="0" name=""/>
        <dsp:cNvSpPr/>
      </dsp:nvSpPr>
      <dsp:spPr>
        <a:xfrm>
          <a:off x="2336539" y="881257"/>
          <a:ext cx="4403693" cy="4403693"/>
        </a:xfrm>
        <a:custGeom>
          <a:avLst/>
          <a:gdLst/>
          <a:ahLst/>
          <a:cxnLst/>
          <a:rect l="0" t="0" r="0" b="0"/>
          <a:pathLst>
            <a:path>
              <a:moveTo>
                <a:pt x="597437" y="693867"/>
              </a:moveTo>
              <a:arcTo wR="2201846" hR="2201846" stAng="13393523" swAng="561295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4745780" y="1598992"/>
          <a:ext cx="3988903" cy="2968222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b="0" kern="1200" dirty="0">
              <a:effectLst/>
              <a:latin typeface="Gagalin" panose="020B0604020202020204" charset="0"/>
            </a:rPr>
            <a:t>CONFLUENCIA DE UN MODELO MIXTO DE GESTIÓN AUTONÓMICA Y LOCAL </a:t>
          </a:r>
          <a:r>
            <a:rPr lang="es-ES" sz="2400" b="0" kern="1200" dirty="0">
              <a:effectLst/>
              <a:latin typeface="Gagalin" panose="020B0604020202020204" charset="0"/>
            </a:rPr>
            <a:t>(MUNICIPAL Y SUPRAMUNICIPAL)</a:t>
          </a:r>
          <a:endParaRPr lang="es-ES" sz="3200" b="0" kern="1200" dirty="0">
            <a:effectLst/>
            <a:latin typeface="Gagalin" panose="020B0604020202020204" charset="0"/>
          </a:endParaRPr>
        </a:p>
      </dsp:txBody>
      <dsp:txXfrm>
        <a:off x="4890677" y="1743889"/>
        <a:ext cx="3699109" cy="2678428"/>
      </dsp:txXfrm>
    </dsp:sp>
    <dsp:sp modelId="{AEE1FD22-015D-4448-854F-64B008A685A6}">
      <dsp:nvSpPr>
        <dsp:cNvPr id="0" name=""/>
        <dsp:cNvSpPr/>
      </dsp:nvSpPr>
      <dsp:spPr>
        <a:xfrm>
          <a:off x="2336539" y="881257"/>
          <a:ext cx="4403693" cy="4403693"/>
        </a:xfrm>
        <a:custGeom>
          <a:avLst/>
          <a:gdLst/>
          <a:ahLst/>
          <a:cxnLst/>
          <a:rect l="0" t="0" r="0" b="0"/>
          <a:pathLst>
            <a:path>
              <a:moveTo>
                <a:pt x="3806255" y="3709825"/>
              </a:moveTo>
              <a:arcTo wR="2201846" hR="2201846" stAng="2593523" swAng="561295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01755A-7764-4256-9E96-BFB33556569E}">
      <dsp:nvSpPr>
        <dsp:cNvPr id="0" name=""/>
        <dsp:cNvSpPr/>
      </dsp:nvSpPr>
      <dsp:spPr>
        <a:xfrm>
          <a:off x="0" y="1119735"/>
          <a:ext cx="16992600" cy="247394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392739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kern="1200">
              <a:latin typeface="Gagalin" panose="020B0604020202020204" charset="0"/>
            </a:rPr>
            <a:t>LOPIVI</a:t>
          </a:r>
          <a:endParaRPr lang="es-ES" sz="2800" b="0" kern="1200" dirty="0">
            <a:latin typeface="Gagalin" panose="020B0604020202020204" charset="0"/>
          </a:endParaRPr>
        </a:p>
      </dsp:txBody>
      <dsp:txXfrm>
        <a:off x="0" y="1738221"/>
        <a:ext cx="16374114" cy="1236972"/>
      </dsp:txXfrm>
    </dsp:sp>
    <dsp:sp modelId="{BF789319-0585-464B-A032-317A911ED7AB}">
      <dsp:nvSpPr>
        <dsp:cNvPr id="0" name=""/>
        <dsp:cNvSpPr/>
      </dsp:nvSpPr>
      <dsp:spPr>
        <a:xfrm>
          <a:off x="3916794" y="1943889"/>
          <a:ext cx="13075805" cy="247394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392739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kern="1200" dirty="0">
              <a:latin typeface="Gagalin" panose="020B0604020202020204" charset="0"/>
            </a:rPr>
            <a:t>MANUAL DE INTERVENCIÓN FAMILIAR CON MENORES</a:t>
          </a:r>
        </a:p>
      </dsp:txBody>
      <dsp:txXfrm>
        <a:off x="3916794" y="2562375"/>
        <a:ext cx="12457319" cy="1236972"/>
      </dsp:txXfrm>
    </dsp:sp>
    <dsp:sp modelId="{4D9535CE-4F5D-41CA-A0FA-1F40243DC99D}">
      <dsp:nvSpPr>
        <dsp:cNvPr id="0" name=""/>
        <dsp:cNvSpPr/>
      </dsp:nvSpPr>
      <dsp:spPr>
        <a:xfrm>
          <a:off x="7833588" y="2768537"/>
          <a:ext cx="9159011" cy="247394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392739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kern="1200" dirty="0">
              <a:latin typeface="Gagalin" panose="020B0604020202020204" charset="0"/>
            </a:rPr>
            <a:t>PILOTAJE EN 63 ÁREAS/ZONAS DE SERVICIOS SOCIALES</a:t>
          </a:r>
        </a:p>
      </dsp:txBody>
      <dsp:txXfrm>
        <a:off x="7833588" y="3387023"/>
        <a:ext cx="8540525" cy="1236972"/>
      </dsp:txXfrm>
    </dsp:sp>
    <dsp:sp modelId="{EB71CFF5-C5F1-4DBC-9DE3-AFCDB08DD070}">
      <dsp:nvSpPr>
        <dsp:cNvPr id="0" name=""/>
        <dsp:cNvSpPr/>
      </dsp:nvSpPr>
      <dsp:spPr>
        <a:xfrm>
          <a:off x="11750382" y="3592690"/>
          <a:ext cx="5242217" cy="2473944"/>
        </a:xfrm>
        <a:prstGeom prst="rightArrow">
          <a:avLst>
            <a:gd name="adj1" fmla="val 50000"/>
            <a:gd name="adj2" fmla="val 5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5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254000" bIns="392739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0" kern="1200" dirty="0">
              <a:latin typeface="Gagalin" panose="020B0604020202020204" charset="0"/>
            </a:rPr>
            <a:t>IMPLANTACIÓN REGIONAL</a:t>
          </a:r>
        </a:p>
      </dsp:txBody>
      <dsp:txXfrm>
        <a:off x="11750382" y="4211176"/>
        <a:ext cx="4623731" cy="123697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222E36-29F7-4331-845E-2BF1459F6A93}">
      <dsp:nvSpPr>
        <dsp:cNvPr id="0" name=""/>
        <dsp:cNvSpPr/>
      </dsp:nvSpPr>
      <dsp:spPr>
        <a:xfrm>
          <a:off x="73660" y="874"/>
          <a:ext cx="6017695" cy="3610617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lang="es-ES" sz="3700" kern="1200" dirty="0">
              <a:latin typeface="Gagalin" panose="020B0604020202020204" charset="0"/>
            </a:rPr>
            <a:t>CUESTIONARIOS DIRIGIDOS A TODOS LOS </a:t>
          </a:r>
          <a:r>
            <a:rPr lang="es-ES" sz="3700" kern="1200" dirty="0" err="1">
              <a:latin typeface="Gagalin" panose="020B0604020202020204" charset="0"/>
            </a:rPr>
            <a:t>ssap</a:t>
          </a:r>
          <a:r>
            <a:rPr lang="es-ES" sz="3700" kern="1200" dirty="0">
              <a:latin typeface="Gagalin" panose="020B0604020202020204" charset="0"/>
            </a:rPr>
            <a:t> PARA RECOGER APORTACIONES (ya realizado)</a:t>
          </a:r>
          <a:endParaRPr lang="es-ES" sz="3700" kern="1200" dirty="0"/>
        </a:p>
      </dsp:txBody>
      <dsp:txXfrm>
        <a:off x="73660" y="874"/>
        <a:ext cx="6017695" cy="3610617"/>
      </dsp:txXfrm>
    </dsp:sp>
    <dsp:sp modelId="{2B162232-B984-4AC3-B067-146667E618C1}">
      <dsp:nvSpPr>
        <dsp:cNvPr id="0" name=""/>
        <dsp:cNvSpPr/>
      </dsp:nvSpPr>
      <dsp:spPr>
        <a:xfrm>
          <a:off x="6693125" y="874"/>
          <a:ext cx="6017695" cy="3610617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0970" tIns="140970" rIns="140970" bIns="140970" numCol="1" spcCol="1270" anchor="ctr" anchorCtr="0">
          <a:noAutofit/>
        </a:bodyPr>
        <a:lstStyle/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700" kern="1200" dirty="0">
              <a:latin typeface="Gagalin" panose="020B0604020202020204" charset="0"/>
            </a:rPr>
            <a:t>Creación de tres MESAS de trabajo (representación de todos los perfiles</a:t>
          </a:r>
          <a:r>
            <a:rPr kumimoji="0" lang="es-ES" sz="37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+mn-ea"/>
              <a:cs typeface="+mn-cs"/>
            </a:rPr>
            <a:t> profesionales), </a:t>
          </a:r>
        </a:p>
        <a:p>
          <a:pPr marL="0" lvl="0" indent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kumimoji="0" lang="es-ES" sz="37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+mn-ea"/>
              <a:cs typeface="+mn-cs"/>
            </a:rPr>
            <a:t>primera sesión 25 de septiembre.</a:t>
          </a:r>
        </a:p>
      </dsp:txBody>
      <dsp:txXfrm>
        <a:off x="6693125" y="874"/>
        <a:ext cx="6017695" cy="36106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898138-C2A0-45E5-ADB3-526907F86286}">
      <dsp:nvSpPr>
        <dsp:cNvPr id="0" name=""/>
        <dsp:cNvSpPr/>
      </dsp:nvSpPr>
      <dsp:spPr>
        <a:xfrm>
          <a:off x="1032067" y="842"/>
          <a:ext cx="4789879" cy="478987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3603" tIns="40640" rIns="263603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>
              <a:latin typeface="Gagalin" panose="020B0604020202020204" charset="0"/>
            </a:rPr>
            <a:t>AUMENTAR LA CALIDAD DE LA ATENCIÓN  SOCIAL Y LA EFICIENCIA DE LOS SSAP.</a:t>
          </a:r>
          <a:endParaRPr lang="es-ES" sz="3200" b="0" kern="1200">
            <a:latin typeface="Gagalin" panose="020B0604020202020204" charset="0"/>
          </a:endParaRPr>
        </a:p>
      </dsp:txBody>
      <dsp:txXfrm>
        <a:off x="1733529" y="702304"/>
        <a:ext cx="3386955" cy="3386955"/>
      </dsp:txXfrm>
    </dsp:sp>
    <dsp:sp modelId="{573BD981-AC85-49BC-8350-7FEF51539849}">
      <dsp:nvSpPr>
        <dsp:cNvPr id="0" name=""/>
        <dsp:cNvSpPr/>
      </dsp:nvSpPr>
      <dsp:spPr>
        <a:xfrm>
          <a:off x="4863971" y="842"/>
          <a:ext cx="4789879" cy="4789879"/>
        </a:xfrm>
        <a:prstGeom prst="ellipse">
          <a:avLst/>
        </a:prstGeom>
        <a:solidFill>
          <a:schemeClr val="accent3">
            <a:lumMod val="60000"/>
            <a:lumOff val="40000"/>
            <a:alpha val="5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63603" tIns="40640" rIns="263603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kern="1200">
              <a:latin typeface="Gagalin" panose="020B0604020202020204" charset="0"/>
            </a:rPr>
            <a:t>ARTICULAR EL TRABAJO EN RED PARA CONTRARRESTAR EL IMPACTO DE LA POBREZA Y LA EXCLUSIÓN SOCIAL EN CLM. </a:t>
          </a:r>
          <a:endParaRPr lang="es-ES" sz="3200" b="0" kern="1200">
            <a:latin typeface="Gagalin" panose="020B0604020202020204" charset="0"/>
          </a:endParaRPr>
        </a:p>
      </dsp:txBody>
      <dsp:txXfrm>
        <a:off x="5565433" y="702304"/>
        <a:ext cx="3386955" cy="338695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1D27EF-822B-418E-AB95-D1607F06EBB9}">
      <dsp:nvSpPr>
        <dsp:cNvPr id="0" name=""/>
        <dsp:cNvSpPr/>
      </dsp:nvSpPr>
      <dsp:spPr>
        <a:xfrm>
          <a:off x="10519" y="0"/>
          <a:ext cx="6404733" cy="13567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b="0" i="0" kern="1200" baseline="0" dirty="0">
              <a:latin typeface="Gagalin" panose="020B0604020202020204" charset="0"/>
            </a:rPr>
            <a:t>CONVOCATORIA PLURIANUAL 2025 Y 2026</a:t>
          </a:r>
          <a:r>
            <a:rPr lang="en-US" sz="3200" kern="1200" dirty="0">
              <a:latin typeface="Gagalin" panose="020B0604020202020204" charset="0"/>
            </a:rPr>
            <a:t> DE LA </a:t>
          </a:r>
          <a:r>
            <a:rPr lang="en-US" sz="3200" b="0" i="0" kern="1200" baseline="0" dirty="0">
              <a:latin typeface="Gagalin" panose="020B0604020202020204" charset="0"/>
            </a:rPr>
            <a:t>ORDEN DE INCLUSIÓN SOCIAL </a:t>
          </a:r>
          <a:endParaRPr lang="es-ES" sz="3200" kern="1200" dirty="0">
            <a:latin typeface="Gagalin" panose="020B0604020202020204" charset="0"/>
          </a:endParaRPr>
        </a:p>
      </dsp:txBody>
      <dsp:txXfrm>
        <a:off x="50256" y="39737"/>
        <a:ext cx="6325259" cy="1277254"/>
      </dsp:txXfrm>
    </dsp:sp>
    <dsp:sp modelId="{A4E4E965-D2B7-4B9D-BBA8-11C85B0F7705}">
      <dsp:nvSpPr>
        <dsp:cNvPr id="0" name=""/>
        <dsp:cNvSpPr/>
      </dsp:nvSpPr>
      <dsp:spPr>
        <a:xfrm>
          <a:off x="7055726" y="0"/>
          <a:ext cx="1357803" cy="135672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lumMod val="20000"/>
            <a:lumOff val="8000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800" kern="1200">
            <a:latin typeface="Gagalin" panose="020B0604020202020204" charset="0"/>
          </a:endParaRPr>
        </a:p>
      </dsp:txBody>
      <dsp:txXfrm>
        <a:off x="7055726" y="271346"/>
        <a:ext cx="950785" cy="814036"/>
      </dsp:txXfrm>
    </dsp:sp>
    <dsp:sp modelId="{6AE2BD87-ED77-4050-A28E-185FFBA29149}">
      <dsp:nvSpPr>
        <dsp:cNvPr id="0" name=""/>
        <dsp:cNvSpPr/>
      </dsp:nvSpPr>
      <dsp:spPr>
        <a:xfrm>
          <a:off x="8977146" y="0"/>
          <a:ext cx="6404733" cy="13567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VA A PERMITIR EN 2026 EL ANÁLISIS DE LOS PROYECTOS .</a:t>
          </a:r>
        </a:p>
      </dsp:txBody>
      <dsp:txXfrm>
        <a:off x="9016883" y="39737"/>
        <a:ext cx="6325259" cy="1277254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D4B806-0633-4249-9A3E-D7F315C61294}">
      <dsp:nvSpPr>
        <dsp:cNvPr id="0" name=""/>
        <dsp:cNvSpPr/>
      </dsp:nvSpPr>
      <dsp:spPr>
        <a:xfrm>
          <a:off x="0" y="3465418"/>
          <a:ext cx="16189031" cy="2273689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ES CLAVE LOS SERVICIOS SOCIALES DE ATENCIÓN PRIMARIA 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(PRESENTES EN TODO EL TERRITORIO)</a:t>
          </a:r>
        </a:p>
      </dsp:txBody>
      <dsp:txXfrm>
        <a:off x="0" y="3465418"/>
        <a:ext cx="16189031" cy="1227792"/>
      </dsp:txXfrm>
    </dsp:sp>
    <dsp:sp modelId="{85EDF353-2379-44FC-AC91-DEA46919D56E}">
      <dsp:nvSpPr>
        <dsp:cNvPr id="0" name=""/>
        <dsp:cNvSpPr/>
      </dsp:nvSpPr>
      <dsp:spPr>
        <a:xfrm>
          <a:off x="7904" y="4647736"/>
          <a:ext cx="5391073" cy="104589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ENGRANAJE DE LOS RECURSOS DE INCLUSIÓN EXISTENTES EN EL TERRITORIO</a:t>
          </a:r>
        </a:p>
      </dsp:txBody>
      <dsp:txXfrm>
        <a:off x="7904" y="4647736"/>
        <a:ext cx="5391073" cy="1045897"/>
      </dsp:txXfrm>
    </dsp:sp>
    <dsp:sp modelId="{8D463066-C589-4E50-BEC6-B63CE921F8D2}">
      <dsp:nvSpPr>
        <dsp:cNvPr id="0" name=""/>
        <dsp:cNvSpPr/>
      </dsp:nvSpPr>
      <dsp:spPr>
        <a:xfrm>
          <a:off x="5398978" y="4647736"/>
          <a:ext cx="5391073" cy="104589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PROCESOS DE TRABAJO EN RED (SS.SS. – OTROS SISTEMAS)</a:t>
          </a:r>
        </a:p>
      </dsp:txBody>
      <dsp:txXfrm>
        <a:off x="5398978" y="4647736"/>
        <a:ext cx="5391073" cy="1045897"/>
      </dsp:txXfrm>
    </dsp:sp>
    <dsp:sp modelId="{9A089002-6DF2-4537-A596-60CEB5B51E1B}">
      <dsp:nvSpPr>
        <dsp:cNvPr id="0" name=""/>
        <dsp:cNvSpPr/>
      </dsp:nvSpPr>
      <dsp:spPr>
        <a:xfrm>
          <a:off x="10790052" y="4647736"/>
          <a:ext cx="5391073" cy="1045897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DEFINIR UN MODELO DE TRABAJO COMÚN EN EL TERRITORIO</a:t>
          </a:r>
        </a:p>
      </dsp:txBody>
      <dsp:txXfrm>
        <a:off x="10790052" y="4647736"/>
        <a:ext cx="5391073" cy="1045897"/>
      </dsp:txXfrm>
    </dsp:sp>
    <dsp:sp modelId="{465ECD9F-2702-4303-81C2-2E0ECDAE1253}">
      <dsp:nvSpPr>
        <dsp:cNvPr id="0" name=""/>
        <dsp:cNvSpPr/>
      </dsp:nvSpPr>
      <dsp:spPr>
        <a:xfrm rot="10800000">
          <a:off x="0" y="2589"/>
          <a:ext cx="16189031" cy="3496934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27584" tIns="227584" rIns="227584" bIns="227584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PARA MINIMIZAR EL IMPACTO DE LA POBREZA Y LA EXCLUSIÓN SOCIAL</a:t>
          </a:r>
        </a:p>
      </dsp:txBody>
      <dsp:txXfrm rot="-10800000">
        <a:off x="0" y="2589"/>
        <a:ext cx="16189031" cy="1227424"/>
      </dsp:txXfrm>
    </dsp:sp>
    <dsp:sp modelId="{EBFD2868-689C-4B94-BF71-7722BC05443E}">
      <dsp:nvSpPr>
        <dsp:cNvPr id="0" name=""/>
        <dsp:cNvSpPr/>
      </dsp:nvSpPr>
      <dsp:spPr>
        <a:xfrm>
          <a:off x="7904" y="1230013"/>
          <a:ext cx="5391073" cy="10455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Gagalin"/>
              <a:ea typeface="Gagalin"/>
              <a:cs typeface="Gagalin"/>
              <a:sym typeface="Gagalin"/>
            </a:rPr>
            <a:t>ESTRATEGIA PUEBLO GITANO</a:t>
          </a:r>
          <a:endParaRPr lang="es-ES" sz="2600" kern="1200" dirty="0"/>
        </a:p>
      </dsp:txBody>
      <dsp:txXfrm>
        <a:off x="7904" y="1230013"/>
        <a:ext cx="5391073" cy="1045583"/>
      </dsp:txXfrm>
    </dsp:sp>
    <dsp:sp modelId="{C90EF16B-0838-4471-9F64-0A46A1F61606}">
      <dsp:nvSpPr>
        <dsp:cNvPr id="0" name=""/>
        <dsp:cNvSpPr/>
      </dsp:nvSpPr>
      <dsp:spPr>
        <a:xfrm>
          <a:off x="5398978" y="1230013"/>
          <a:ext cx="5391073" cy="10455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>
              <a:latin typeface="Gagalin"/>
              <a:ea typeface="Gagalin"/>
              <a:cs typeface="Gagalin"/>
              <a:sym typeface="Gagalin"/>
            </a:rPr>
            <a:t>ESTRATEGIA DE PERSONAS SIN HOGAR</a:t>
          </a:r>
          <a:endParaRPr lang="es-ES" sz="2600" kern="1200" dirty="0"/>
        </a:p>
      </dsp:txBody>
      <dsp:txXfrm>
        <a:off x="5398978" y="1230013"/>
        <a:ext cx="5391073" cy="1045583"/>
      </dsp:txXfrm>
    </dsp:sp>
    <dsp:sp modelId="{F50A767E-9B69-43A0-9906-5751F591E9C5}">
      <dsp:nvSpPr>
        <dsp:cNvPr id="0" name=""/>
        <dsp:cNvSpPr/>
      </dsp:nvSpPr>
      <dsp:spPr>
        <a:xfrm>
          <a:off x="10790052" y="1230013"/>
          <a:ext cx="5391073" cy="1045583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84912" tIns="33020" rIns="184912" bIns="3302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>
              <a:latin typeface="Gagalin"/>
              <a:ea typeface="Gagalin"/>
              <a:cs typeface="Gagalin"/>
              <a:sym typeface="Gagalin"/>
            </a:rPr>
            <a:t>II ESTRATEGIA DE LUCHA CONTRA LA POBREZA Y LA EXCLUSIÓN SOCIAL</a:t>
          </a:r>
          <a:endParaRPr lang="es-ES" sz="2600" kern="1200" dirty="0"/>
        </a:p>
      </dsp:txBody>
      <dsp:txXfrm>
        <a:off x="10790052" y="1230013"/>
        <a:ext cx="5391073" cy="1045583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E1F9F4B-A903-44A8-BC68-3AB6EBA13725}">
      <dsp:nvSpPr>
        <dsp:cNvPr id="0" name=""/>
        <dsp:cNvSpPr/>
      </dsp:nvSpPr>
      <dsp:spPr>
        <a:xfrm>
          <a:off x="0" y="2724"/>
          <a:ext cx="8305800" cy="2309579"/>
        </a:xfrm>
        <a:prstGeom prst="roundRect">
          <a:avLst/>
        </a:prstGeom>
        <a:gradFill rotWithShape="0">
          <a:gsLst>
            <a:gs pos="0">
              <a:srgbClr val="4F81BD">
                <a:hueOff val="0"/>
                <a:satOff val="0"/>
                <a:lumOff val="0"/>
                <a:alphaOff val="0"/>
                <a:tint val="50000"/>
                <a:satMod val="300000"/>
              </a:srgbClr>
            </a:gs>
            <a:gs pos="35000">
              <a:srgbClr val="4F81BD">
                <a:hueOff val="0"/>
                <a:satOff val="0"/>
                <a:lumOff val="0"/>
                <a:alphaOff val="0"/>
                <a:tint val="37000"/>
                <a:satMod val="300000"/>
              </a:srgbClr>
            </a:gs>
            <a:gs pos="100000">
              <a:srgbClr val="4F81BD">
                <a:hueOff val="0"/>
                <a:satOff val="0"/>
                <a:lumOff val="0"/>
                <a:alphaOff val="0"/>
                <a:tint val="15000"/>
                <a:satMod val="350000"/>
              </a:srgbClr>
            </a:gs>
          </a:gsLst>
          <a:lin ang="16200000" scaled="1"/>
        </a:gradFill>
        <a:ln w="25400" cap="flat" cmpd="sng" algn="ctr">
          <a:noFill/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s-ES" sz="3800" b="1" i="0" u="none" strike="noStrike" kern="1200" cap="none" spc="0" normalizeH="0" baseline="0" noProof="0" dirty="0">
              <a:ln/>
              <a:solidFill>
                <a:prstClr val="black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El 28 de octubre se constituye el GRUPO DE TRABAJO PERMANENTE </a:t>
          </a:r>
        </a:p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s-ES" sz="3800" b="1" i="0" u="none" strike="noStrike" kern="1200" cap="none" spc="0" normalizeH="0" baseline="0" noProof="0" dirty="0">
              <a:ln/>
              <a:solidFill>
                <a:prstClr val="black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(ESTABLECIDO POR la estrategia):</a:t>
          </a:r>
          <a:endParaRPr kumimoji="0" lang="es-ES" sz="3800" b="1" i="0" u="none" strike="noStrike" kern="1200" cap="none" spc="0" normalizeH="0" baseline="0" dirty="0">
            <a:ln/>
            <a:solidFill>
              <a:prstClr val="black"/>
            </a:solidFill>
            <a:effectLst/>
            <a:uLnTx/>
            <a:uFillTx/>
            <a:latin typeface="Gagalin" panose="020B0604020202020204" charset="0"/>
            <a:ea typeface="Aptos"/>
            <a:cs typeface="Times New Roman" panose="02020603050405020304" pitchFamily="18" charset="0"/>
          </a:endParaRPr>
        </a:p>
      </dsp:txBody>
      <dsp:txXfrm>
        <a:off x="112744" y="115468"/>
        <a:ext cx="8080312" cy="2084091"/>
      </dsp:txXfrm>
    </dsp:sp>
    <dsp:sp modelId="{E0BB55D4-D05D-4857-8869-B288CE7D1043}">
      <dsp:nvSpPr>
        <dsp:cNvPr id="0" name=""/>
        <dsp:cNvSpPr/>
      </dsp:nvSpPr>
      <dsp:spPr>
        <a:xfrm>
          <a:off x="0" y="2321543"/>
          <a:ext cx="8305800" cy="36514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3709" tIns="53340" rIns="298704" bIns="53340" numCol="1" spcCol="1270" anchor="t" anchorCtr="0">
          <a:noAutofit/>
        </a:bodyPr>
        <a:lstStyle/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300" kern="1200" noProof="0" dirty="0">
              <a:latin typeface="Gagalin" panose="020B0604020202020204" charset="0"/>
            </a:rPr>
            <a:t>2 representantes de la </a:t>
          </a:r>
          <a:r>
            <a:rPr lang="es-ES" sz="3300" kern="1200" noProof="0" dirty="0">
              <a:solidFill>
                <a:schemeClr val="accent1"/>
              </a:solidFill>
              <a:latin typeface="Gagalin" panose="020B0604020202020204" charset="0"/>
            </a:rPr>
            <a:t>D.G.A.S</a:t>
          </a:r>
          <a:r>
            <a:rPr lang="es-ES" sz="3300" kern="1200" noProof="0" dirty="0">
              <a:latin typeface="Gagalin" panose="020B0604020202020204" charset="0"/>
            </a:rPr>
            <a:t>.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300" kern="1200" noProof="0" dirty="0">
              <a:latin typeface="Gagalin" panose="020B0604020202020204" charset="0"/>
            </a:rPr>
            <a:t>1 representante de </a:t>
          </a:r>
          <a:r>
            <a:rPr lang="es-ES" sz="3300" kern="1200" noProof="0" dirty="0">
              <a:solidFill>
                <a:schemeClr val="accent1"/>
              </a:solidFill>
              <a:latin typeface="Gagalin" panose="020B0604020202020204" charset="0"/>
            </a:rPr>
            <a:t>EAPN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300" kern="1200" noProof="0" dirty="0">
              <a:latin typeface="Gagalin" panose="020B0604020202020204" charset="0"/>
            </a:rPr>
            <a:t>16 representantes de los </a:t>
          </a:r>
          <a:r>
            <a:rPr lang="es-ES" sz="3300" kern="1200" noProof="0" dirty="0">
              <a:solidFill>
                <a:schemeClr val="accent1"/>
              </a:solidFill>
              <a:latin typeface="Gagalin" panose="020B0604020202020204" charset="0"/>
            </a:rPr>
            <a:t>municipios</a:t>
          </a:r>
          <a:r>
            <a:rPr lang="es-ES" sz="3300" kern="1200" noProof="0" dirty="0">
              <a:latin typeface="Gagalin" panose="020B0604020202020204" charset="0"/>
            </a:rPr>
            <a:t> de + de 20.000 h</a:t>
          </a:r>
        </a:p>
        <a:p>
          <a:pPr marL="285750" lvl="1" indent="-285750" algn="l" defTabSz="14668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es-ES" sz="3300" kern="1200" noProof="0" dirty="0">
              <a:latin typeface="Gagalin" panose="020B0604020202020204" charset="0"/>
            </a:rPr>
            <a:t>7 representantes de </a:t>
          </a:r>
          <a:r>
            <a:rPr lang="es-ES" sz="3300" kern="1200" noProof="0" dirty="0">
              <a:solidFill>
                <a:schemeClr val="accent1"/>
              </a:solidFill>
              <a:latin typeface="Gagalin" panose="020B0604020202020204" charset="0"/>
            </a:rPr>
            <a:t>entidades</a:t>
          </a:r>
          <a:r>
            <a:rPr lang="es-ES" sz="3300" kern="1200" noProof="0" dirty="0">
              <a:latin typeface="Gagalin" panose="020B0604020202020204" charset="0"/>
            </a:rPr>
            <a:t>: Cáritas, Cruz roja, Fundación CERES, </a:t>
          </a:r>
          <a:r>
            <a:rPr lang="es-ES" sz="3300" kern="1200" noProof="0" dirty="0" err="1">
              <a:latin typeface="Gagalin" panose="020B0604020202020204" charset="0"/>
            </a:rPr>
            <a:t>HogarSi</a:t>
          </a:r>
          <a:r>
            <a:rPr lang="es-ES" sz="3300" kern="1200" noProof="0" dirty="0">
              <a:latin typeface="Gagalin" panose="020B0604020202020204" charset="0"/>
            </a:rPr>
            <a:t>, FEMP y </a:t>
          </a:r>
          <a:r>
            <a:rPr lang="es-ES" sz="3300" kern="1200" noProof="0" dirty="0" err="1">
              <a:latin typeface="Gagalin" panose="020B0604020202020204" charset="0"/>
            </a:rPr>
            <a:t>Provivienda</a:t>
          </a:r>
          <a:endParaRPr lang="es-ES" sz="3300" kern="1200" noProof="0" dirty="0">
            <a:latin typeface="Gagalin" panose="020B0604020202020204" charset="0"/>
          </a:endParaRPr>
        </a:p>
      </dsp:txBody>
      <dsp:txXfrm>
        <a:off x="0" y="2321543"/>
        <a:ext cx="8305800" cy="3651480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8B61BB-7272-4156-9115-48C2C616EC52}">
      <dsp:nvSpPr>
        <dsp:cNvPr id="0" name=""/>
        <dsp:cNvSpPr/>
      </dsp:nvSpPr>
      <dsp:spPr>
        <a:xfrm>
          <a:off x="0" y="22696"/>
          <a:ext cx="8495714" cy="230204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</a:pPr>
          <a:r>
            <a:rPr kumimoji="0" lang="es-ES" sz="3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Se van a articular 5 COMISIONES DE TRABAJO EN 2026:</a:t>
          </a:r>
          <a:endParaRPr lang="es-ES" sz="3800" kern="1200" dirty="0"/>
        </a:p>
      </dsp:txBody>
      <dsp:txXfrm>
        <a:off x="112377" y="135073"/>
        <a:ext cx="8270960" cy="2077294"/>
      </dsp:txXfrm>
    </dsp:sp>
    <dsp:sp modelId="{B1F65CD2-6361-410F-A93F-371DC8ED0D8B}">
      <dsp:nvSpPr>
        <dsp:cNvPr id="0" name=""/>
        <dsp:cNvSpPr/>
      </dsp:nvSpPr>
      <dsp:spPr>
        <a:xfrm>
          <a:off x="0" y="2402057"/>
          <a:ext cx="8495714" cy="34983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69739" tIns="35560" rIns="199136" bIns="35560" numCol="1" spcCol="1270" anchor="t" anchorCtr="0">
          <a:noAutofit/>
        </a:bodyPr>
        <a:lstStyle/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0" lang="es-ES" sz="2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1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.- I </a:t>
          </a:r>
          <a:r>
            <a:rPr kumimoji="0" lang="es-ES" sz="2800" b="0" i="0" u="none" strike="noStrike" kern="1200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Recuento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 de PSH 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0" lang="es-ES" sz="2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2.- </a:t>
          </a:r>
          <a:r>
            <a:rPr kumimoji="0" lang="es-ES" sz="2800" b="0" i="0" u="none" strike="noStrike" kern="1200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Sistema de acceso único 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centros residenciales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0" lang="es-ES" sz="2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3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.- Revisión del actual </a:t>
          </a:r>
          <a:r>
            <a:rPr kumimoji="0" lang="es-ES" sz="2800" b="0" i="0" u="none" strike="noStrike" kern="1200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funcionamiento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 de la red de recursos de PSH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0" lang="es-ES" sz="2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4.- 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Diseño </a:t>
          </a:r>
          <a:r>
            <a:rPr kumimoji="0" lang="es-ES" sz="2800" b="0" i="0" u="none" strike="noStrike" kern="1200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modelo único de intervención</a:t>
          </a:r>
        </a:p>
        <a:p>
          <a:pPr marL="285750" lvl="1" indent="-285750" algn="l" defTabSz="12446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kumimoji="0" lang="es-ES" sz="2800" b="1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Comisión 5.-  </a:t>
          </a:r>
          <a:r>
            <a:rPr kumimoji="0" lang="es-ES" sz="2800" b="0" i="0" u="none" strike="noStrike" kern="1200" cap="none" spc="0" normalizeH="0" baseline="0" noProof="0" dirty="0">
              <a:ln/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Diseño ficha de recogida de datos e </a:t>
          </a:r>
          <a:r>
            <a:rPr kumimoji="0" lang="es-ES" sz="2800" b="0" i="0" u="none" strike="noStrike" kern="1200" cap="none" spc="0" normalizeH="0" baseline="0" noProof="0" dirty="0">
              <a:ln/>
              <a:solidFill>
                <a:schemeClr val="accent1"/>
              </a:solidFill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rPr>
            <a:t>indicadores</a:t>
          </a:r>
        </a:p>
      </dsp:txBody>
      <dsp:txXfrm>
        <a:off x="0" y="2402057"/>
        <a:ext cx="8495714" cy="3498300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6EA182-ECA4-4663-B8F4-8E3A18CE4A52}">
      <dsp:nvSpPr>
        <dsp:cNvPr id="0" name=""/>
        <dsp:cNvSpPr/>
      </dsp:nvSpPr>
      <dsp:spPr>
        <a:xfrm>
          <a:off x="5752" y="0"/>
          <a:ext cx="3502281" cy="9402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PRIMER BORRADOR ESTRATEGIA</a:t>
          </a:r>
        </a:p>
      </dsp:txBody>
      <dsp:txXfrm>
        <a:off x="33290" y="27538"/>
        <a:ext cx="3447205" cy="885137"/>
      </dsp:txXfrm>
    </dsp:sp>
    <dsp:sp modelId="{02C7322F-D3FE-4BA2-88CB-CFE74FCFAA7A}">
      <dsp:nvSpPr>
        <dsp:cNvPr id="0" name=""/>
        <dsp:cNvSpPr/>
      </dsp:nvSpPr>
      <dsp:spPr>
        <a:xfrm>
          <a:off x="3856482" y="35823"/>
          <a:ext cx="738711" cy="868565"/>
        </a:xfrm>
        <a:prstGeom prst="rightArrow">
          <a:avLst>
            <a:gd name="adj1" fmla="val 60000"/>
            <a:gd name="adj2" fmla="val 50000"/>
          </a:avLst>
        </a:prstGeom>
        <a:solidFill>
          <a:schemeClr val="dk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800" kern="1200">
            <a:latin typeface="Gagalin" panose="020B0604020202020204" charset="0"/>
          </a:endParaRPr>
        </a:p>
      </dsp:txBody>
      <dsp:txXfrm>
        <a:off x="3856482" y="209536"/>
        <a:ext cx="517098" cy="521139"/>
      </dsp:txXfrm>
    </dsp:sp>
    <dsp:sp modelId="{24008016-132E-4875-BC4F-EEE341811EB7}">
      <dsp:nvSpPr>
        <dsp:cNvPr id="0" name=""/>
        <dsp:cNvSpPr/>
      </dsp:nvSpPr>
      <dsp:spPr>
        <a:xfrm>
          <a:off x="4901829" y="0"/>
          <a:ext cx="3502281" cy="94021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dk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200" kern="1200" dirty="0">
              <a:latin typeface="Gagalin" panose="020B0604020202020204" charset="0"/>
            </a:rPr>
            <a:t>120 MEDIDAS</a:t>
          </a:r>
        </a:p>
      </dsp:txBody>
      <dsp:txXfrm>
        <a:off x="4929367" y="27538"/>
        <a:ext cx="3447205" cy="885137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F4524C-AC40-4D9F-8B1B-300CC77B4DA8}">
      <dsp:nvSpPr>
        <dsp:cNvPr id="0" name=""/>
        <dsp:cNvSpPr/>
      </dsp:nvSpPr>
      <dsp:spPr>
        <a:xfrm>
          <a:off x="13059" y="1039799"/>
          <a:ext cx="3903389" cy="2342033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>
              <a:latin typeface="Gagalin" panose="020B0604020202020204" charset="0"/>
            </a:rPr>
            <a:t>BORRADOR ESTRATEGIA</a:t>
          </a:r>
        </a:p>
      </dsp:txBody>
      <dsp:txXfrm>
        <a:off x="81655" y="1108395"/>
        <a:ext cx="3766197" cy="2204841"/>
      </dsp:txXfrm>
    </dsp:sp>
    <dsp:sp modelId="{1D934ED5-840A-4F24-99C6-4F1759A9C5E8}">
      <dsp:nvSpPr>
        <dsp:cNvPr id="0" name=""/>
        <dsp:cNvSpPr/>
      </dsp:nvSpPr>
      <dsp:spPr>
        <a:xfrm>
          <a:off x="4306788" y="1726795"/>
          <a:ext cx="827518" cy="9680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700" kern="1200">
            <a:latin typeface="Gagalin" panose="020B0604020202020204" charset="0"/>
          </a:endParaRPr>
        </a:p>
      </dsp:txBody>
      <dsp:txXfrm>
        <a:off x="4306788" y="1920403"/>
        <a:ext cx="579263" cy="580824"/>
      </dsp:txXfrm>
    </dsp:sp>
    <dsp:sp modelId="{8831EA88-1C90-4D83-97AF-44C5C3BE9052}">
      <dsp:nvSpPr>
        <dsp:cNvPr id="0" name=""/>
        <dsp:cNvSpPr/>
      </dsp:nvSpPr>
      <dsp:spPr>
        <a:xfrm>
          <a:off x="5477805" y="1039799"/>
          <a:ext cx="3903389" cy="2342033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>
              <a:latin typeface="Gagalin" panose="020B0604020202020204" charset="0"/>
            </a:rPr>
            <a:t>VALIDACIÓN MEDIDAS ESTRATEGIA GRUPO DE TRABAJO</a:t>
          </a:r>
        </a:p>
      </dsp:txBody>
      <dsp:txXfrm>
        <a:off x="5546401" y="1108395"/>
        <a:ext cx="3766197" cy="2204841"/>
      </dsp:txXfrm>
    </dsp:sp>
    <dsp:sp modelId="{7C90888F-5B73-45EC-A893-26C4913E1ECD}">
      <dsp:nvSpPr>
        <dsp:cNvPr id="0" name=""/>
        <dsp:cNvSpPr/>
      </dsp:nvSpPr>
      <dsp:spPr>
        <a:xfrm>
          <a:off x="9771533" y="1726795"/>
          <a:ext cx="827518" cy="968040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2700" kern="1200">
            <a:latin typeface="Gagalin" panose="020B0604020202020204" charset="0"/>
          </a:endParaRPr>
        </a:p>
      </dsp:txBody>
      <dsp:txXfrm>
        <a:off x="9771533" y="1920403"/>
        <a:ext cx="579263" cy="580824"/>
      </dsp:txXfrm>
    </dsp:sp>
    <dsp:sp modelId="{2990432C-D0D3-4958-B8BB-C95F8FBFE348}">
      <dsp:nvSpPr>
        <dsp:cNvPr id="0" name=""/>
        <dsp:cNvSpPr/>
      </dsp:nvSpPr>
      <dsp:spPr>
        <a:xfrm>
          <a:off x="10942550" y="1039799"/>
          <a:ext cx="3903389" cy="2342033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marL="0" lvl="0" indent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400" kern="1200" dirty="0">
              <a:latin typeface="Gagalin" panose="020B0604020202020204" charset="0"/>
            </a:rPr>
            <a:t>CREACIÓN DE 2 GRUPOS DE TRABAJO (NOVIEMBRE 2025)</a:t>
          </a:r>
        </a:p>
      </dsp:txBody>
      <dsp:txXfrm>
        <a:off x="11011146" y="1108395"/>
        <a:ext cx="3766197" cy="2204841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85132-B9E1-429F-A33D-1F02535D1DDA}">
      <dsp:nvSpPr>
        <dsp:cNvPr id="0" name=""/>
        <dsp:cNvSpPr/>
      </dsp:nvSpPr>
      <dsp:spPr>
        <a:xfrm>
          <a:off x="6370319" y="1818"/>
          <a:ext cx="9555479" cy="14423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400" kern="1200" dirty="0">
              <a:solidFill>
                <a:schemeClr val="tx1"/>
              </a:solidFill>
              <a:latin typeface="Gagalin" panose="020B0604020202020204" charset="0"/>
            </a:rPr>
            <a:t>Analizar formulas de gestión más eficientes de los SSAP, para superar las tensiones del modelo actual.</a:t>
          </a:r>
        </a:p>
      </dsp:txBody>
      <dsp:txXfrm>
        <a:off x="6370319" y="182106"/>
        <a:ext cx="9014614" cy="1081730"/>
      </dsp:txXfrm>
    </dsp:sp>
    <dsp:sp modelId="{48818A88-EB2C-4B48-9923-6E150EEEB6CA}">
      <dsp:nvSpPr>
        <dsp:cNvPr id="0" name=""/>
        <dsp:cNvSpPr/>
      </dsp:nvSpPr>
      <dsp:spPr>
        <a:xfrm>
          <a:off x="0" y="1818"/>
          <a:ext cx="6370319" cy="1442306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Gagalin" panose="020B0604020202020204" charset="0"/>
              <a:sym typeface="Gagalin"/>
            </a:rPr>
            <a:t>EL MODELO PRESTACIONAL DE LOS SERVICIOS SOCIALES DE ATENCIÓN PRIMARIA E INCLUSIÓN</a:t>
          </a:r>
          <a:endParaRPr lang="es-ES" sz="2800" kern="1200" dirty="0">
            <a:latin typeface="Gagalin" panose="020B0604020202020204" charset="0"/>
          </a:endParaRPr>
        </a:p>
      </dsp:txBody>
      <dsp:txXfrm>
        <a:off x="70408" y="72226"/>
        <a:ext cx="6229503" cy="1301490"/>
      </dsp:txXfrm>
    </dsp:sp>
    <dsp:sp modelId="{1A4B4893-5808-4C9F-AE6C-6FA8220AAAEA}">
      <dsp:nvSpPr>
        <dsp:cNvPr id="0" name=""/>
        <dsp:cNvSpPr/>
      </dsp:nvSpPr>
      <dsp:spPr>
        <a:xfrm>
          <a:off x="6370319" y="1588355"/>
          <a:ext cx="9555479" cy="1442306"/>
        </a:xfrm>
        <a:prstGeom prst="rightArrow">
          <a:avLst>
            <a:gd name="adj1" fmla="val 75000"/>
            <a:gd name="adj2" fmla="val 50000"/>
          </a:avLst>
        </a:prstGeom>
        <a:solidFill>
          <a:schemeClr val="tx2">
            <a:lumMod val="20000"/>
            <a:lumOff val="80000"/>
            <a:alpha val="90000"/>
          </a:schemeClr>
        </a:solidFill>
        <a:ln w="9525" cap="flat" cmpd="sng" algn="ctr">
          <a:solidFill>
            <a:srgbClr val="8064A2">
              <a:tint val="40000"/>
              <a:alpha val="90000"/>
              <a:hueOff val="0"/>
              <a:satOff val="0"/>
              <a:lumOff val="0"/>
              <a:alphaOff val="0"/>
            </a:srgb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prstClr val="white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3335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100" kern="1200" dirty="0">
              <a:solidFill>
                <a:prstClr val="black"/>
              </a:solidFill>
              <a:latin typeface="Gagalin" panose="020B0604020202020204" charset="0"/>
              <a:ea typeface="+mn-ea"/>
              <a:cs typeface="+mn-cs"/>
            </a:rPr>
            <a:t>FORMACIÓN, ACOMPAÑAMIENTO Y SUPERVISIÓN</a:t>
          </a:r>
        </a:p>
      </dsp:txBody>
      <dsp:txXfrm>
        <a:off x="6370319" y="1768643"/>
        <a:ext cx="9014614" cy="1081730"/>
      </dsp:txXfrm>
    </dsp:sp>
    <dsp:sp modelId="{773A3A8A-701D-46FA-BCDD-EFFB3FC74272}">
      <dsp:nvSpPr>
        <dsp:cNvPr id="0" name=""/>
        <dsp:cNvSpPr/>
      </dsp:nvSpPr>
      <dsp:spPr>
        <a:xfrm>
          <a:off x="0" y="1588355"/>
          <a:ext cx="6370319" cy="1442306"/>
        </a:xfrm>
        <a:prstGeom prst="roundRect">
          <a:avLst/>
        </a:prstGeom>
        <a:gradFill rotWithShape="0">
          <a:gsLst>
            <a:gs pos="0">
              <a:schemeClr val="accent4">
                <a:hueOff val="-1488257"/>
                <a:satOff val="8966"/>
                <a:lumOff val="719"/>
                <a:alphaOff val="0"/>
                <a:shade val="51000"/>
                <a:satMod val="130000"/>
              </a:schemeClr>
            </a:gs>
            <a:gs pos="80000">
              <a:schemeClr val="accent4">
                <a:hueOff val="-1488257"/>
                <a:satOff val="8966"/>
                <a:lumOff val="719"/>
                <a:alphaOff val="0"/>
                <a:shade val="93000"/>
                <a:satMod val="130000"/>
              </a:schemeClr>
            </a:gs>
            <a:gs pos="100000">
              <a:schemeClr val="accent4">
                <a:hueOff val="-1488257"/>
                <a:satOff val="8966"/>
                <a:lumOff val="719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b="1" kern="1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LOS PROFESIONALES</a:t>
          </a:r>
          <a:endParaRPr lang="es-ES" sz="2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Gagalin" panose="020B0604020202020204" charset="0"/>
          </a:endParaRPr>
        </a:p>
      </dsp:txBody>
      <dsp:txXfrm>
        <a:off x="70408" y="1658763"/>
        <a:ext cx="6229503" cy="1301490"/>
      </dsp:txXfrm>
    </dsp:sp>
    <dsp:sp modelId="{AFE9EDC2-9B57-4B3F-899D-30481F3DBCF8}">
      <dsp:nvSpPr>
        <dsp:cNvPr id="0" name=""/>
        <dsp:cNvSpPr/>
      </dsp:nvSpPr>
      <dsp:spPr>
        <a:xfrm>
          <a:off x="6370319" y="3174892"/>
          <a:ext cx="9555479" cy="14423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2630473"/>
            <a:satOff val="14771"/>
            <a:lumOff val="939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2630473"/>
              <a:satOff val="14771"/>
              <a:lumOff val="939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400" kern="1200">
              <a:latin typeface="Gagalin" panose="020B0604020202020204" charset="0"/>
            </a:rPr>
            <a:t>DESARROLLAR PROCESOS EFICIENTES DENTRO DEL MARCO DE LAS PRESTACIONES TÉCNICAS DE SS.SS. </a:t>
          </a:r>
          <a:endParaRPr lang="es-ES" sz="2400" kern="1200" dirty="0">
            <a:latin typeface="Gagalin" panose="020B0604020202020204" charset="0"/>
          </a:endParaRPr>
        </a:p>
      </dsp:txBody>
      <dsp:txXfrm>
        <a:off x="6370319" y="3355180"/>
        <a:ext cx="9014614" cy="1081730"/>
      </dsp:txXfrm>
    </dsp:sp>
    <dsp:sp modelId="{2C5B3762-44C3-4E72-88AE-0A50EDF13F1B}">
      <dsp:nvSpPr>
        <dsp:cNvPr id="0" name=""/>
        <dsp:cNvSpPr/>
      </dsp:nvSpPr>
      <dsp:spPr>
        <a:xfrm>
          <a:off x="0" y="3174892"/>
          <a:ext cx="6370319" cy="1442306"/>
        </a:xfrm>
        <a:prstGeom prst="roundRect">
          <a:avLst/>
        </a:prstGeom>
        <a:gradFill rotWithShape="0">
          <a:gsLst>
            <a:gs pos="0">
              <a:schemeClr val="accent4">
                <a:hueOff val="-2976513"/>
                <a:satOff val="17933"/>
                <a:lumOff val="1437"/>
                <a:alphaOff val="0"/>
                <a:shade val="51000"/>
                <a:satMod val="130000"/>
              </a:schemeClr>
            </a:gs>
            <a:gs pos="80000">
              <a:schemeClr val="accent4">
                <a:hueOff val="-2976513"/>
                <a:satOff val="17933"/>
                <a:lumOff val="1437"/>
                <a:alphaOff val="0"/>
                <a:shade val="93000"/>
                <a:satMod val="130000"/>
              </a:schemeClr>
            </a:gs>
            <a:gs pos="100000">
              <a:schemeClr val="accent4">
                <a:hueOff val="-2976513"/>
                <a:satOff val="17933"/>
                <a:lumOff val="143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LOS PROCESOS DE </a:t>
          </a:r>
          <a:r>
            <a:rPr lang="es-E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TRABAJO</a:t>
          </a:r>
        </a:p>
      </dsp:txBody>
      <dsp:txXfrm>
        <a:off x="70408" y="3245300"/>
        <a:ext cx="6229503" cy="1301490"/>
      </dsp:txXfrm>
    </dsp:sp>
    <dsp:sp modelId="{2A063230-2F86-4F4E-8ADD-8E5AFE7E8AF6}">
      <dsp:nvSpPr>
        <dsp:cNvPr id="0" name=""/>
        <dsp:cNvSpPr/>
      </dsp:nvSpPr>
      <dsp:spPr>
        <a:xfrm>
          <a:off x="6370319" y="4761429"/>
          <a:ext cx="9555479" cy="1442306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228600" lvl="1" indent="-228600" algn="just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400" kern="1200" dirty="0">
              <a:solidFill>
                <a:schemeClr val="tx1"/>
              </a:solidFill>
              <a:latin typeface="Gagalin" panose="020B0604020202020204" charset="0"/>
            </a:rPr>
            <a:t>UN SISTEMA DE INFORMACIÓN QUE FACILITE LA SISTEMATIZACIÓN, EL DIAGNÓSTICO, LA PLANIFICACIÓN Y LA EVALUACIÓN QUE NOS PERMITA OBTENER EVIDENCIAS Y RESULTADOS DE LA INTERVENCIÓN</a:t>
          </a:r>
        </a:p>
      </dsp:txBody>
      <dsp:txXfrm>
        <a:off x="6370319" y="4941717"/>
        <a:ext cx="9014614" cy="1081730"/>
      </dsp:txXfrm>
    </dsp:sp>
    <dsp:sp modelId="{DAF06AB7-08C0-40A3-931B-8833AD6122C2}">
      <dsp:nvSpPr>
        <dsp:cNvPr id="0" name=""/>
        <dsp:cNvSpPr/>
      </dsp:nvSpPr>
      <dsp:spPr>
        <a:xfrm>
          <a:off x="0" y="4761429"/>
          <a:ext cx="6370319" cy="1442306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53340" rIns="10668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800" kern="1200" dirty="0">
              <a:latin typeface="Gagalin" panose="020B0604020202020204" charset="0"/>
            </a:rPr>
            <a:t>EL SOPORTE INFORMÁTICO (</a:t>
          </a:r>
          <a:r>
            <a:rPr lang="es-ES" sz="2800" b="1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MEDAS</a:t>
          </a:r>
          <a:r>
            <a:rPr lang="es-ES" sz="2800" kern="1200" dirty="0">
              <a:latin typeface="Gagalin" panose="020B0604020202020204" charset="0"/>
            </a:rPr>
            <a:t>)</a:t>
          </a:r>
        </a:p>
      </dsp:txBody>
      <dsp:txXfrm>
        <a:off x="70408" y="4831837"/>
        <a:ext cx="6229503" cy="1301490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0285132-B9E1-429F-A33D-1F02535D1DDA}">
      <dsp:nvSpPr>
        <dsp:cNvPr id="0" name=""/>
        <dsp:cNvSpPr/>
      </dsp:nvSpPr>
      <dsp:spPr>
        <a:xfrm>
          <a:off x="5692371" y="0"/>
          <a:ext cx="8820549" cy="2776372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REDEFINIR, REOIRENTAR Y </a:t>
          </a:r>
          <a:r>
            <a:rPr lang="es-ES" sz="2300" b="0" i="0" kern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ORDENAR LOS RECURSOS </a:t>
          </a: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EN EL TERRITORIO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ELABORAR UN </a:t>
          </a:r>
          <a:r>
            <a:rPr lang="es-ES" sz="2300" b="0" i="0" kern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MAPA REGIONAL DE INCLUSIÓN </a:t>
          </a: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SOCIAL 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MODELO DE </a:t>
          </a:r>
          <a:r>
            <a:rPr lang="es-ES" sz="2300" b="0" i="0" kern="12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TRABAJO EN RED Y COMUNITARIO </a:t>
          </a: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QUE GENERE SINERGIAS ENTRE SSAP Y EL TERCER SECTOR. </a:t>
          </a:r>
        </a:p>
      </dsp:txBody>
      <dsp:txXfrm>
        <a:off x="5692371" y="347047"/>
        <a:ext cx="7779410" cy="2082279"/>
      </dsp:txXfrm>
    </dsp:sp>
    <dsp:sp modelId="{48818A88-EB2C-4B48-9923-6E150EEEB6CA}">
      <dsp:nvSpPr>
        <dsp:cNvPr id="0" name=""/>
        <dsp:cNvSpPr/>
      </dsp:nvSpPr>
      <dsp:spPr>
        <a:xfrm>
          <a:off x="0" y="711"/>
          <a:ext cx="5880366" cy="2776372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5500" b="0" i="0" kern="1200" dirty="0">
              <a:latin typeface="Gagalin" panose="020B0604020202020204" charset="0"/>
              <a:sym typeface="Gagalin"/>
            </a:rPr>
            <a:t>REORIENTAR LOS PROYECTOS DE INCLUSIÓN SOCIAL</a:t>
          </a:r>
          <a:endParaRPr lang="es-ES" sz="5500" b="0" i="0" kern="1200" dirty="0">
            <a:latin typeface="Gagalin" panose="020B0604020202020204" charset="0"/>
          </a:endParaRPr>
        </a:p>
      </dsp:txBody>
      <dsp:txXfrm>
        <a:off x="135531" y="136242"/>
        <a:ext cx="5609304" cy="2505310"/>
      </dsp:txXfrm>
    </dsp:sp>
    <dsp:sp modelId="{1A4B4893-5808-4C9F-AE6C-6FA8220AAAEA}">
      <dsp:nvSpPr>
        <dsp:cNvPr id="0" name=""/>
        <dsp:cNvSpPr/>
      </dsp:nvSpPr>
      <dsp:spPr>
        <a:xfrm>
          <a:off x="5880366" y="3054721"/>
          <a:ext cx="8820549" cy="2776372"/>
        </a:xfrm>
        <a:prstGeom prst="rightArrow">
          <a:avLst>
            <a:gd name="adj1" fmla="val 75000"/>
            <a:gd name="adj2" fmla="val 50000"/>
          </a:avLst>
        </a:prstGeom>
        <a:solidFill>
          <a:schemeClr val="accent4">
            <a:tint val="40000"/>
            <a:alpha val="90000"/>
            <a:hueOff val="-3945710"/>
            <a:satOff val="22157"/>
            <a:lumOff val="1408"/>
            <a:alphaOff val="0"/>
          </a:schemeClr>
        </a:solidFill>
        <a:ln w="9525" cap="flat" cmpd="sng" algn="ctr">
          <a:solidFill>
            <a:schemeClr val="accent4">
              <a:tint val="40000"/>
              <a:alpha val="90000"/>
              <a:hueOff val="-3945710"/>
              <a:satOff val="22157"/>
              <a:lumOff val="140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152400" extrusionH="63500" prstMaterial="dkEdge">
          <a:bevelT w="144450" h="3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 APROBAR E IMPLEMENTAR LA </a:t>
          </a:r>
          <a:r>
            <a:rPr lang="es-ES" sz="2300" b="0" i="0" kern="1200" dirty="0">
              <a:solidFill>
                <a:schemeClr val="tx2"/>
              </a:solidFill>
              <a:latin typeface="Gagalin" panose="020B0604020202020204" charset="0"/>
            </a:rPr>
            <a:t>II ESTRATEGIA DE LUCHA CONTRA LA POBREZA Y LA EXCLUSIÓN SOCIAL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DESPLEGAR E IMPLEMENTAR LAS MEDIDAS DE LA</a:t>
          </a:r>
          <a:r>
            <a:rPr lang="es-ES" sz="2300" b="0" i="0" kern="1200" dirty="0">
              <a:solidFill>
                <a:schemeClr val="tx2"/>
              </a:solidFill>
              <a:latin typeface="Gagalin" panose="020B0604020202020204" charset="0"/>
            </a:rPr>
            <a:t> ESTRATEGIA DE LAS PERSONAS SIN HOGAR</a:t>
          </a: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.</a:t>
          </a:r>
        </a:p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s-ES" sz="2300" b="0" i="0" kern="1200" dirty="0">
              <a:solidFill>
                <a:schemeClr val="tx1"/>
              </a:solidFill>
              <a:latin typeface="Gagalin" panose="020B0604020202020204" charset="0"/>
            </a:rPr>
            <a:t> APROBAR E IMPLEMENTAR LA </a:t>
          </a:r>
          <a:r>
            <a:rPr lang="es-ES" sz="2300" b="0" i="0" kern="1200" dirty="0">
              <a:solidFill>
                <a:schemeClr val="tx2"/>
              </a:solidFill>
              <a:latin typeface="Gagalin" panose="020B0604020202020204" charset="0"/>
            </a:rPr>
            <a:t>ESTRATEGIA DEL PUEBLO GITANO</a:t>
          </a:r>
        </a:p>
      </dsp:txBody>
      <dsp:txXfrm>
        <a:off x="5880366" y="3401768"/>
        <a:ext cx="7779410" cy="2082279"/>
      </dsp:txXfrm>
    </dsp:sp>
    <dsp:sp modelId="{773A3A8A-701D-46FA-BCDD-EFFB3FC74272}">
      <dsp:nvSpPr>
        <dsp:cNvPr id="0" name=""/>
        <dsp:cNvSpPr/>
      </dsp:nvSpPr>
      <dsp:spPr>
        <a:xfrm>
          <a:off x="0" y="3054721"/>
          <a:ext cx="5880366" cy="2776372"/>
        </a:xfrm>
        <a:prstGeom prst="roundRect">
          <a:avLst/>
        </a:prstGeom>
        <a:gradFill rotWithShape="0">
          <a:gsLst>
            <a:gs pos="0">
              <a:schemeClr val="accent4">
                <a:hueOff val="-4464770"/>
                <a:satOff val="26899"/>
                <a:lumOff val="2156"/>
                <a:alphaOff val="0"/>
                <a:shade val="51000"/>
                <a:satMod val="130000"/>
              </a:schemeClr>
            </a:gs>
            <a:gs pos="80000">
              <a:schemeClr val="accent4">
                <a:hueOff val="-4464770"/>
                <a:satOff val="26899"/>
                <a:lumOff val="2156"/>
                <a:alphaOff val="0"/>
                <a:shade val="93000"/>
                <a:satMod val="130000"/>
              </a:schemeClr>
            </a:gs>
            <a:gs pos="100000">
              <a:schemeClr val="accent4">
                <a:hueOff val="-4464770"/>
                <a:satOff val="26899"/>
                <a:lumOff val="215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5500" b="0" i="0" kern="1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galin" panose="020B0604020202020204" charset="0"/>
            </a:rPr>
            <a:t>ESTRATEGIAS</a:t>
          </a:r>
        </a:p>
      </dsp:txBody>
      <dsp:txXfrm>
        <a:off x="135531" y="3190252"/>
        <a:ext cx="5609304" cy="250531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26C868-E386-464E-8F84-0C8FF124F2E9}">
      <dsp:nvSpPr>
        <dsp:cNvPr id="0" name=""/>
        <dsp:cNvSpPr/>
      </dsp:nvSpPr>
      <dsp:spPr>
        <a:xfrm>
          <a:off x="3281069" y="4440878"/>
          <a:ext cx="5072855" cy="0"/>
        </a:xfrm>
        <a:prstGeom prst="line">
          <a:avLst/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CF7105-9F75-4501-AC4E-03BDA0A56E3A}">
      <dsp:nvSpPr>
        <dsp:cNvPr id="0" name=""/>
        <dsp:cNvSpPr/>
      </dsp:nvSpPr>
      <dsp:spPr>
        <a:xfrm>
          <a:off x="3281069" y="908249"/>
          <a:ext cx="5072855" cy="0"/>
        </a:xfrm>
        <a:prstGeom prst="line">
          <a:avLst/>
        </a:prstGeom>
        <a:noFill/>
        <a:ln w="25400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524E95C-3F78-418B-93A4-D91D90625B12}">
      <dsp:nvSpPr>
        <dsp:cNvPr id="0" name=""/>
        <dsp:cNvSpPr/>
      </dsp:nvSpPr>
      <dsp:spPr>
        <a:xfrm>
          <a:off x="454966" y="-151539"/>
          <a:ext cx="5652207" cy="5652207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8E08875-E778-4A86-BE06-8C5BF7EA0D10}">
      <dsp:nvSpPr>
        <dsp:cNvPr id="0" name=""/>
        <dsp:cNvSpPr/>
      </dsp:nvSpPr>
      <dsp:spPr>
        <a:xfrm>
          <a:off x="542055" y="3786978"/>
          <a:ext cx="4724087" cy="1865228"/>
        </a:xfrm>
        <a:prstGeom prst="rect">
          <a:avLst/>
        </a:prstGeom>
        <a:noFill/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>
              <a:latin typeface="Gagalin" panose="020B0604020202020204" charset="0"/>
            </a:rPr>
            <a:t>¿DÓNDE ESTAMOS?</a:t>
          </a:r>
        </a:p>
      </dsp:txBody>
      <dsp:txXfrm>
        <a:off x="542055" y="3786978"/>
        <a:ext cx="4724087" cy="1865228"/>
      </dsp:txXfrm>
    </dsp:sp>
    <dsp:sp modelId="{EAEED502-29AE-4AD8-875C-D483F77C13BA}">
      <dsp:nvSpPr>
        <dsp:cNvPr id="0" name=""/>
        <dsp:cNvSpPr/>
      </dsp:nvSpPr>
      <dsp:spPr>
        <a:xfrm>
          <a:off x="7294136" y="-151539"/>
          <a:ext cx="2119577" cy="2119577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BF9F927-9E72-4C12-90F3-3617E830D8BB}">
      <dsp:nvSpPr>
        <dsp:cNvPr id="0" name=""/>
        <dsp:cNvSpPr/>
      </dsp:nvSpPr>
      <dsp:spPr>
        <a:xfrm>
          <a:off x="9413714" y="-151539"/>
          <a:ext cx="4468780" cy="2119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0" rIns="247650" bIns="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>
              <a:latin typeface="Gagalin" panose="020B0604020202020204" charset="0"/>
            </a:rPr>
            <a:t>¿DE DÓNDE PARTIMOS?</a:t>
          </a:r>
        </a:p>
      </dsp:txBody>
      <dsp:txXfrm>
        <a:off x="9413714" y="-151539"/>
        <a:ext cx="4468780" cy="2119577"/>
      </dsp:txXfrm>
    </dsp:sp>
    <dsp:sp modelId="{014C9AC8-58F3-4718-99B3-846418F7DE1E}">
      <dsp:nvSpPr>
        <dsp:cNvPr id="0" name=""/>
        <dsp:cNvSpPr/>
      </dsp:nvSpPr>
      <dsp:spPr>
        <a:xfrm>
          <a:off x="6896790" y="3078011"/>
          <a:ext cx="2914270" cy="2725734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 t="-29000" b="-29000"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1C33902D-9A65-4E0B-BB83-60A856B9CAA9}">
      <dsp:nvSpPr>
        <dsp:cNvPr id="0" name=""/>
        <dsp:cNvSpPr/>
      </dsp:nvSpPr>
      <dsp:spPr>
        <a:xfrm>
          <a:off x="9413714" y="3381090"/>
          <a:ext cx="5560699" cy="211957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0" rIns="247650" bIns="0" numCol="1" spcCol="1270" anchor="ctr" anchorCtr="0">
          <a:noAutofit/>
        </a:bodyPr>
        <a:lstStyle/>
        <a:p>
          <a:pPr marL="0" lvl="0" indent="0" algn="l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6500" kern="1200" dirty="0">
              <a:latin typeface="Gagalin" panose="020B0604020202020204" charset="0"/>
            </a:rPr>
            <a:t>¿HACIA DÓNDE CAMINAMOS?</a:t>
          </a:r>
        </a:p>
      </dsp:txBody>
      <dsp:txXfrm>
        <a:off x="9413714" y="3381090"/>
        <a:ext cx="5560699" cy="21195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B07A1B7-CEFC-4976-8273-EFA75E478AFC}">
      <dsp:nvSpPr>
        <dsp:cNvPr id="0" name=""/>
        <dsp:cNvSpPr/>
      </dsp:nvSpPr>
      <dsp:spPr>
        <a:xfrm>
          <a:off x="-8922542" y="-1362409"/>
          <a:ext cx="10614412" cy="10614412"/>
        </a:xfrm>
        <a:prstGeom prst="blockArc">
          <a:avLst>
            <a:gd name="adj1" fmla="val 18900000"/>
            <a:gd name="adj2" fmla="val 2700000"/>
            <a:gd name="adj3" fmla="val 203"/>
          </a:avLst>
        </a:prstGeom>
        <a:noFill/>
        <a:ln w="9525" cap="flat" cmpd="sng" algn="ctr">
          <a:solidFill>
            <a:schemeClr val="dk2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0687447-21E1-4FEF-B414-2DBB88164BEE}">
      <dsp:nvSpPr>
        <dsp:cNvPr id="0" name=""/>
        <dsp:cNvSpPr/>
      </dsp:nvSpPr>
      <dsp:spPr>
        <a:xfrm>
          <a:off x="738046" y="492941"/>
          <a:ext cx="10447605" cy="98651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304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  <a:cs typeface="Aharoni" panose="02010803020104030203" pitchFamily="2" charset="-79"/>
            </a:rPr>
            <a:t>Definición clara del objeto de los SS.SS. que clarifique su actuación con respectos a los sectores de salud, educación y empleo</a:t>
          </a:r>
        </a:p>
      </dsp:txBody>
      <dsp:txXfrm>
        <a:off x="738046" y="492941"/>
        <a:ext cx="10447605" cy="986514"/>
      </dsp:txXfrm>
    </dsp:sp>
    <dsp:sp modelId="{98F167A6-D778-4457-AB16-0F73F06EA35F}">
      <dsp:nvSpPr>
        <dsp:cNvPr id="0" name=""/>
        <dsp:cNvSpPr/>
      </dsp:nvSpPr>
      <dsp:spPr>
        <a:xfrm>
          <a:off x="121474" y="369627"/>
          <a:ext cx="1233143" cy="1233143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8EB16DD1-A02E-4F93-858C-0B76DA6B7B91}">
      <dsp:nvSpPr>
        <dsp:cNvPr id="0" name=""/>
        <dsp:cNvSpPr/>
      </dsp:nvSpPr>
      <dsp:spPr>
        <a:xfrm>
          <a:off x="1444953" y="1972240"/>
          <a:ext cx="9740697" cy="98651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304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  <a:cs typeface="Aharoni" panose="02010803020104030203" pitchFamily="2" charset="-79"/>
            </a:rPr>
            <a:t>Configuración de servicios ajustados a la realidad de los nuevos cambios sociodemográficos </a:t>
          </a:r>
        </a:p>
      </dsp:txBody>
      <dsp:txXfrm>
        <a:off x="1444953" y="1972240"/>
        <a:ext cx="9740697" cy="986514"/>
      </dsp:txXfrm>
    </dsp:sp>
    <dsp:sp modelId="{DB90C657-9BC9-4019-B5E8-1D1122C75489}">
      <dsp:nvSpPr>
        <dsp:cNvPr id="0" name=""/>
        <dsp:cNvSpPr/>
      </dsp:nvSpPr>
      <dsp:spPr>
        <a:xfrm>
          <a:off x="828382" y="1848926"/>
          <a:ext cx="1233143" cy="1233143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40C2BF2D-C52D-419D-BD2F-0DBC201F2AE9}">
      <dsp:nvSpPr>
        <dsp:cNvPr id="0" name=""/>
        <dsp:cNvSpPr/>
      </dsp:nvSpPr>
      <dsp:spPr>
        <a:xfrm>
          <a:off x="1661917" y="3451539"/>
          <a:ext cx="9523733" cy="98651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304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  <a:cs typeface="Aharoni" panose="02010803020104030203" pitchFamily="2" charset="-79"/>
            </a:rPr>
            <a:t>Servicios centrados en las personas, con planes individualizados y flexibles</a:t>
          </a:r>
        </a:p>
      </dsp:txBody>
      <dsp:txXfrm>
        <a:off x="1661917" y="3451539"/>
        <a:ext cx="9523733" cy="986514"/>
      </dsp:txXfrm>
    </dsp:sp>
    <dsp:sp modelId="{03CE5881-178D-4779-BFDB-321426C45A1D}">
      <dsp:nvSpPr>
        <dsp:cNvPr id="0" name=""/>
        <dsp:cNvSpPr/>
      </dsp:nvSpPr>
      <dsp:spPr>
        <a:xfrm>
          <a:off x="1045345" y="3328224"/>
          <a:ext cx="1233143" cy="1233143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8AAD06EA-8A98-4DB6-881D-B5DBB99F1EC0}">
      <dsp:nvSpPr>
        <dsp:cNvPr id="0" name=""/>
        <dsp:cNvSpPr/>
      </dsp:nvSpPr>
      <dsp:spPr>
        <a:xfrm>
          <a:off x="1444953" y="4930837"/>
          <a:ext cx="9740697" cy="98651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304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  <a:cs typeface="Aharoni" panose="02010803020104030203" pitchFamily="2" charset="-79"/>
            </a:rPr>
            <a:t>Abordaje integral de la exclusión desde todos los sistemas</a:t>
          </a:r>
        </a:p>
      </dsp:txBody>
      <dsp:txXfrm>
        <a:off x="1444953" y="4930837"/>
        <a:ext cx="9740697" cy="986514"/>
      </dsp:txXfrm>
    </dsp:sp>
    <dsp:sp modelId="{187BA985-452B-40E5-A534-763737239756}">
      <dsp:nvSpPr>
        <dsp:cNvPr id="0" name=""/>
        <dsp:cNvSpPr/>
      </dsp:nvSpPr>
      <dsp:spPr>
        <a:xfrm>
          <a:off x="828382" y="4807523"/>
          <a:ext cx="1233143" cy="1233143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  <dsp:sp modelId="{99A9F6C1-F0BC-4864-B8F0-5B790BB5A2DE}">
      <dsp:nvSpPr>
        <dsp:cNvPr id="0" name=""/>
        <dsp:cNvSpPr/>
      </dsp:nvSpPr>
      <dsp:spPr>
        <a:xfrm>
          <a:off x="738046" y="6410136"/>
          <a:ext cx="10447605" cy="986514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83046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  <a:cs typeface="Aharoni" panose="02010803020104030203" pitchFamily="2" charset="-79"/>
            </a:rPr>
            <a:t>Acompañamiento desde lo comunitario, servicios de proximidad, desinstitucionalización</a:t>
          </a:r>
        </a:p>
      </dsp:txBody>
      <dsp:txXfrm>
        <a:off x="738046" y="6410136"/>
        <a:ext cx="10447605" cy="986514"/>
      </dsp:txXfrm>
    </dsp:sp>
    <dsp:sp modelId="{51019462-7D33-4706-ADED-814AF70DEE41}">
      <dsp:nvSpPr>
        <dsp:cNvPr id="0" name=""/>
        <dsp:cNvSpPr/>
      </dsp:nvSpPr>
      <dsp:spPr>
        <a:xfrm>
          <a:off x="121474" y="6286822"/>
          <a:ext cx="1233143" cy="1233143"/>
        </a:xfrm>
        <a:prstGeom prst="ellipse">
          <a:avLst/>
        </a:prstGeom>
        <a:gradFill rotWithShape="1">
          <a:gsLst>
            <a:gs pos="0">
              <a:schemeClr val="accent1">
                <a:shade val="51000"/>
                <a:satMod val="130000"/>
              </a:schemeClr>
            </a:gs>
            <a:gs pos="80000">
              <a:schemeClr val="accent1">
                <a:shade val="93000"/>
                <a:satMod val="130000"/>
              </a:schemeClr>
            </a:gs>
            <a:gs pos="100000">
              <a:schemeClr val="accent1"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hemeClr val="accent1"/>
        </a:lnRef>
        <a:fillRef idx="3">
          <a:schemeClr val="accent1"/>
        </a:fillRef>
        <a:effectRef idx="3">
          <a:schemeClr val="accent1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7C2BD9-30F3-477E-BC74-F8542F0146E6}">
      <dsp:nvSpPr>
        <dsp:cNvPr id="0" name=""/>
        <dsp:cNvSpPr/>
      </dsp:nvSpPr>
      <dsp:spPr>
        <a:xfrm>
          <a:off x="1635301" y="81087"/>
          <a:ext cx="3892198" cy="389219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>
              <a:latin typeface="Gagalin" panose="020B0604020202020204" charset="0"/>
            </a:rPr>
            <a:t>(1) falta de claridad de cual debe ser el objetivo de los SS.SS.</a:t>
          </a:r>
          <a:endParaRPr lang="es-ES" sz="2500" kern="1200" dirty="0"/>
        </a:p>
      </dsp:txBody>
      <dsp:txXfrm>
        <a:off x="2154261" y="762222"/>
        <a:ext cx="2854278" cy="1751489"/>
      </dsp:txXfrm>
    </dsp:sp>
    <dsp:sp modelId="{5991F454-BA44-4CE3-9314-E06A04B86004}">
      <dsp:nvSpPr>
        <dsp:cNvPr id="0" name=""/>
        <dsp:cNvSpPr/>
      </dsp:nvSpPr>
      <dsp:spPr>
        <a:xfrm>
          <a:off x="3039736" y="2513711"/>
          <a:ext cx="3892198" cy="389219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 dirty="0">
              <a:latin typeface="Gagalin" panose="020B0604020202020204" charset="0"/>
            </a:rPr>
            <a:t>(3) Necesidad de centrarse en los servicios más que en la administración de prestaciones</a:t>
          </a:r>
        </a:p>
      </dsp:txBody>
      <dsp:txXfrm>
        <a:off x="4230100" y="3519195"/>
        <a:ext cx="2335318" cy="2140709"/>
      </dsp:txXfrm>
    </dsp:sp>
    <dsp:sp modelId="{37B1144A-8427-4F35-A2F9-D921353011F7}">
      <dsp:nvSpPr>
        <dsp:cNvPr id="0" name=""/>
        <dsp:cNvSpPr/>
      </dsp:nvSpPr>
      <dsp:spPr>
        <a:xfrm>
          <a:off x="230866" y="2513711"/>
          <a:ext cx="3892198" cy="3892198"/>
        </a:xfrm>
        <a:prstGeom prst="ellipse">
          <a:avLst/>
        </a:prstGeom>
        <a:gradFill rotWithShape="0">
          <a:gsLst>
            <a:gs pos="0">
              <a:schemeClr val="accent2">
                <a:alpha val="5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5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5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500" kern="1200">
              <a:latin typeface="Gagalin" panose="020B0604020202020204" charset="0"/>
            </a:rPr>
            <a:t>(</a:t>
          </a:r>
          <a:r>
            <a:rPr lang="es-ES" sz="2500" kern="1200" dirty="0">
              <a:latin typeface="Gagalin" panose="020B0604020202020204" charset="0"/>
            </a:rPr>
            <a:t>2) Carga de trabajo del personal</a:t>
          </a:r>
        </a:p>
      </dsp:txBody>
      <dsp:txXfrm>
        <a:off x="597381" y="3519195"/>
        <a:ext cx="2335318" cy="2140709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165A0CA-79EA-491F-B465-1CF280EBE8DC}">
      <dsp:nvSpPr>
        <dsp:cNvPr id="0" name=""/>
        <dsp:cNvSpPr/>
      </dsp:nvSpPr>
      <dsp:spPr>
        <a:xfrm>
          <a:off x="2207" y="1215244"/>
          <a:ext cx="4707018" cy="34861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50000"/>
                <a:satMod val="300000"/>
              </a:schemeClr>
            </a:gs>
            <a:gs pos="35000">
              <a:schemeClr val="accent2">
                <a:tint val="37000"/>
                <a:satMod val="300000"/>
              </a:schemeClr>
            </a:gs>
            <a:gs pos="100000">
              <a:schemeClr val="accent2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2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</a:rPr>
            <a:t>DESEQUILIBRIOS EN LA CO-FINANCIACIÓN </a:t>
          </a:r>
          <a:r>
            <a:rPr lang="es-ES" sz="2800" kern="1200" dirty="0">
              <a:solidFill>
                <a:prstClr val="black"/>
              </a:solidFill>
              <a:latin typeface="Gagalin" panose="020B0604020202020204" charset="0"/>
              <a:ea typeface="+mn-ea"/>
              <a:cs typeface="+mn-cs"/>
            </a:rPr>
            <a:t>diferentes aportaciones </a:t>
          </a:r>
          <a:r>
            <a:rPr lang="es-ES" sz="2800" kern="1200" dirty="0">
              <a:latin typeface="Gagalin" panose="020B0604020202020204" charset="0"/>
            </a:rPr>
            <a:t>DE LOS GOBIERNOS AUTONÓMICOS Y LOCALES</a:t>
          </a:r>
          <a:endParaRPr lang="es-ES" sz="3600" kern="1200" dirty="0">
            <a:latin typeface="Gagalin" panose="020B0604020202020204" charset="0"/>
            <a:cs typeface="Aharoni" panose="02010803020104030203" pitchFamily="2" charset="-79"/>
          </a:endParaRPr>
        </a:p>
      </dsp:txBody>
      <dsp:txXfrm>
        <a:off x="104312" y="1317349"/>
        <a:ext cx="4502808" cy="3281925"/>
      </dsp:txXfrm>
    </dsp:sp>
    <dsp:sp modelId="{255A211D-4AA8-4BF8-9770-34038A02A1BE}">
      <dsp:nvSpPr>
        <dsp:cNvPr id="0" name=""/>
        <dsp:cNvSpPr/>
      </dsp:nvSpPr>
      <dsp:spPr>
        <a:xfrm rot="21585657">
          <a:off x="5134609" y="2361166"/>
          <a:ext cx="901829" cy="1167340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149987" dist="250190" dir="8460000" algn="ctr" rotWithShape="0">
            <a:srgbClr val="000000">
              <a:alpha val="2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500000"/>
          </a:lightRig>
        </a:scene3d>
        <a:sp3d prstMaterial="metal">
          <a:bevelT w="88900" h="88900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s-ES" sz="6600" kern="1200">
            <a:latin typeface="Gagalin" panose="020B0604020202020204" charset="0"/>
            <a:cs typeface="Aharoni" panose="02010803020104030203" pitchFamily="2" charset="-79"/>
          </a:endParaRPr>
        </a:p>
      </dsp:txBody>
      <dsp:txXfrm>
        <a:off x="5134610" y="2595198"/>
        <a:ext cx="631280" cy="700404"/>
      </dsp:txXfrm>
    </dsp:sp>
    <dsp:sp modelId="{68CEF648-DBAA-4957-BA19-4F217EBAEEB2}">
      <dsp:nvSpPr>
        <dsp:cNvPr id="0" name=""/>
        <dsp:cNvSpPr/>
      </dsp:nvSpPr>
      <dsp:spPr>
        <a:xfrm>
          <a:off x="6410775" y="1188506"/>
          <a:ext cx="4707018" cy="348613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1">
                <a:tint val="50000"/>
                <a:satMod val="300000"/>
              </a:schemeClr>
            </a:gs>
            <a:gs pos="35000">
              <a:schemeClr val="accent1">
                <a:tint val="37000"/>
                <a:satMod val="300000"/>
              </a:schemeClr>
            </a:gs>
            <a:gs pos="100000">
              <a:schemeClr val="accent1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1"/>
        </a:lnRef>
        <a:fillRef idx="2">
          <a:schemeClr val="accent1"/>
        </a:fillRef>
        <a:effectRef idx="1">
          <a:schemeClr val="accent1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3600" kern="1200" dirty="0">
              <a:latin typeface="Gagalin" panose="020B0604020202020204" charset="0"/>
              <a:cs typeface="Aharoni" panose="02010803020104030203" pitchFamily="2" charset="-79"/>
            </a:rPr>
            <a:t>REFORZAR LA FINANCIACIÓN DE LOS SERVICIOS SOCIALES DESDE LA ADMINISTRACIÓN ESTATAL</a:t>
          </a:r>
        </a:p>
      </dsp:txBody>
      <dsp:txXfrm>
        <a:off x="6512880" y="1290611"/>
        <a:ext cx="4502808" cy="328192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FFAF69-5052-4542-BF9F-3657A272A728}">
      <dsp:nvSpPr>
        <dsp:cNvPr id="0" name=""/>
        <dsp:cNvSpPr/>
      </dsp:nvSpPr>
      <dsp:spPr>
        <a:xfrm>
          <a:off x="-7246662" y="-1107631"/>
          <a:ext cx="8623588" cy="8623588"/>
        </a:xfrm>
        <a:prstGeom prst="blockArc">
          <a:avLst>
            <a:gd name="adj1" fmla="val 18900000"/>
            <a:gd name="adj2" fmla="val 2700000"/>
            <a:gd name="adj3" fmla="val 250"/>
          </a:avLst>
        </a:pr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20BD0EB-DC4C-46F7-92A5-71FE5167AA72}">
      <dsp:nvSpPr>
        <dsp:cNvPr id="0" name=""/>
        <dsp:cNvSpPr/>
      </dsp:nvSpPr>
      <dsp:spPr>
        <a:xfrm>
          <a:off x="720362" y="492672"/>
          <a:ext cx="9772782" cy="9858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52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Sistema de gobernanza complejo, administración estatal, autonómica y local.</a:t>
          </a:r>
        </a:p>
      </dsp:txBody>
      <dsp:txXfrm>
        <a:off x="720362" y="492672"/>
        <a:ext cx="9772782" cy="985856"/>
      </dsp:txXfrm>
    </dsp:sp>
    <dsp:sp modelId="{A7A20BDD-B275-43E2-A8AE-E286DB7EDB4B}">
      <dsp:nvSpPr>
        <dsp:cNvPr id="0" name=""/>
        <dsp:cNvSpPr/>
      </dsp:nvSpPr>
      <dsp:spPr>
        <a:xfrm>
          <a:off x="104202" y="369439"/>
          <a:ext cx="1232320" cy="123232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09EDA087-CFC4-4D5C-B948-01632BF47E25}">
      <dsp:nvSpPr>
        <dsp:cNvPr id="0" name=""/>
        <dsp:cNvSpPr/>
      </dsp:nvSpPr>
      <dsp:spPr>
        <a:xfrm>
          <a:off x="1285577" y="1971713"/>
          <a:ext cx="9207568" cy="9858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52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Fragmentación en la red y una falta de atención continuada e integrada entre atención primaria y especializada</a:t>
          </a:r>
        </a:p>
      </dsp:txBody>
      <dsp:txXfrm>
        <a:off x="1285577" y="1971713"/>
        <a:ext cx="9207568" cy="985856"/>
      </dsp:txXfrm>
    </dsp:sp>
    <dsp:sp modelId="{16D02B72-72F2-4866-BBDF-54B38F91412E}">
      <dsp:nvSpPr>
        <dsp:cNvPr id="0" name=""/>
        <dsp:cNvSpPr/>
      </dsp:nvSpPr>
      <dsp:spPr>
        <a:xfrm>
          <a:off x="669416" y="1848481"/>
          <a:ext cx="1232320" cy="123232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C3D72B53-C9F3-4AF1-A3E5-BD264E001C59}">
      <dsp:nvSpPr>
        <dsp:cNvPr id="0" name=""/>
        <dsp:cNvSpPr/>
      </dsp:nvSpPr>
      <dsp:spPr>
        <a:xfrm>
          <a:off x="1285577" y="3450754"/>
          <a:ext cx="9207568" cy="9858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52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>
              <a:latin typeface="Gagalin" panose="020B0604020202020204" charset="0"/>
            </a:rPr>
            <a:t>Diseñar servicios integrados</a:t>
          </a:r>
          <a:endParaRPr lang="es-ES" sz="2400" kern="1200" dirty="0">
            <a:latin typeface="Gagalin" panose="020B0604020202020204" charset="0"/>
          </a:endParaRPr>
        </a:p>
      </dsp:txBody>
      <dsp:txXfrm>
        <a:off x="1285577" y="3450754"/>
        <a:ext cx="9207568" cy="985856"/>
      </dsp:txXfrm>
    </dsp:sp>
    <dsp:sp modelId="{07B7153C-A661-4AD9-8963-D0C7FFEA9BF9}">
      <dsp:nvSpPr>
        <dsp:cNvPr id="0" name=""/>
        <dsp:cNvSpPr/>
      </dsp:nvSpPr>
      <dsp:spPr>
        <a:xfrm>
          <a:off x="669416" y="3327522"/>
          <a:ext cx="1232320" cy="123232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  <dsp:sp modelId="{D37AC7A3-46BE-418A-B091-7678F1189D81}">
      <dsp:nvSpPr>
        <dsp:cNvPr id="0" name=""/>
        <dsp:cNvSpPr/>
      </dsp:nvSpPr>
      <dsp:spPr>
        <a:xfrm>
          <a:off x="720362" y="4929796"/>
          <a:ext cx="9772782" cy="9858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82524" tIns="60960" rIns="60960" bIns="6096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Refuerzo del rol del profesional de referencia acercamiento a las personas con necesidades más complejas</a:t>
          </a:r>
        </a:p>
      </dsp:txBody>
      <dsp:txXfrm>
        <a:off x="720362" y="4929796"/>
        <a:ext cx="9772782" cy="985856"/>
      </dsp:txXfrm>
    </dsp:sp>
    <dsp:sp modelId="{43C328C6-BED1-4A5C-9A95-540CEBD5D683}">
      <dsp:nvSpPr>
        <dsp:cNvPr id="0" name=""/>
        <dsp:cNvSpPr/>
      </dsp:nvSpPr>
      <dsp:spPr>
        <a:xfrm>
          <a:off x="104202" y="4806564"/>
          <a:ext cx="1232320" cy="1232320"/>
        </a:xfrm>
        <a:prstGeom prst="ellips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lt1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FB8BA8-6744-4495-9B5D-EA44CAB38C96}">
      <dsp:nvSpPr>
        <dsp:cNvPr id="0" name=""/>
        <dsp:cNvSpPr/>
      </dsp:nvSpPr>
      <dsp:spPr>
        <a:xfrm>
          <a:off x="1382" y="2427816"/>
          <a:ext cx="2992345" cy="1945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Atención primaria de provisión y gestión local</a:t>
          </a:r>
        </a:p>
      </dsp:txBody>
      <dsp:txXfrm>
        <a:off x="96330" y="2522764"/>
        <a:ext cx="2802449" cy="1755128"/>
      </dsp:txXfrm>
    </dsp:sp>
    <dsp:sp modelId="{A00E51E6-A1AB-4F3B-A87D-00C72FF25991}">
      <dsp:nvSpPr>
        <dsp:cNvPr id="0" name=""/>
        <dsp:cNvSpPr/>
      </dsp:nvSpPr>
      <dsp:spPr>
        <a:xfrm>
          <a:off x="1497555" y="1748694"/>
          <a:ext cx="3303268" cy="3303268"/>
        </a:xfrm>
        <a:custGeom>
          <a:avLst/>
          <a:gdLst/>
          <a:ahLst/>
          <a:cxnLst/>
          <a:rect l="0" t="0" r="0" b="0"/>
          <a:pathLst>
            <a:path>
              <a:moveTo>
                <a:pt x="332569" y="657669"/>
              </a:moveTo>
              <a:arcTo wR="1651634" hR="1651634" stAng="13019963" swAng="636007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FEE5E2A-61C9-43B2-806D-AF27A2A953AC}">
      <dsp:nvSpPr>
        <dsp:cNvPr id="0" name=""/>
        <dsp:cNvSpPr/>
      </dsp:nvSpPr>
      <dsp:spPr>
        <a:xfrm>
          <a:off x="3304651" y="2427816"/>
          <a:ext cx="2992345" cy="1945024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400" kern="1200" dirty="0">
              <a:latin typeface="Gagalin" panose="020B0604020202020204" charset="0"/>
            </a:rPr>
            <a:t>Atención especializada de gestión regional y con una provisión territorial más alta</a:t>
          </a:r>
        </a:p>
      </dsp:txBody>
      <dsp:txXfrm>
        <a:off x="3399599" y="2522764"/>
        <a:ext cx="2802449" cy="1755128"/>
      </dsp:txXfrm>
    </dsp:sp>
    <dsp:sp modelId="{AEE1FD22-015D-4448-854F-64B008A685A6}">
      <dsp:nvSpPr>
        <dsp:cNvPr id="0" name=""/>
        <dsp:cNvSpPr/>
      </dsp:nvSpPr>
      <dsp:spPr>
        <a:xfrm>
          <a:off x="1497555" y="1748694"/>
          <a:ext cx="3303268" cy="3303268"/>
        </a:xfrm>
        <a:custGeom>
          <a:avLst/>
          <a:gdLst/>
          <a:ahLst/>
          <a:cxnLst/>
          <a:rect l="0" t="0" r="0" b="0"/>
          <a:pathLst>
            <a:path>
              <a:moveTo>
                <a:pt x="2970698" y="2645598"/>
              </a:moveTo>
              <a:arcTo wR="1651634" hR="1651634" stAng="2219963" swAng="6360073"/>
            </a:path>
          </a:pathLst>
        </a:custGeom>
        <a:noFill/>
        <a:ln w="952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8/layout/VerticalCircleList">
  <dgm:title val=""/>
  <dgm:desc val=""/>
  <dgm:catLst>
    <dgm:cat type="list" pri="23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41" srcId="1" destId="11" srcOrd="0" destOrd="0"/>
        <dgm:cxn modelId="42" srcId="1" destId="12" srcOrd="1" destOrd="0"/>
        <dgm:cxn modelId="5" srcId="0" destId="2" srcOrd="0" destOrd="0"/>
        <dgm:cxn modelId="51" srcId="2" destId="21" srcOrd="0" destOrd="0"/>
        <dgm:cxn modelId="52" srcId="2" destId="22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</dgm:varLst>
    <dgm:alg type="lin">
      <dgm:param type="linDir" val="fromT"/>
      <dgm:param type="fallback" val="2D"/>
    </dgm:alg>
    <dgm:shape xmlns:r="http://schemas.openxmlformats.org/officeDocument/2006/relationships" r:blip="">
      <dgm:adjLst/>
    </dgm:shape>
    <dgm:presOf/>
    <dgm:constrLst>
      <dgm:constr type="w" for="ch" forName="withChildren" refType="w"/>
      <dgm:constr type="h" for="ch" forName="withChildren" refType="w" fact="0.909"/>
      <dgm:constr type="w" for="ch" forName="noChildren" refType="w"/>
      <dgm:constr type="h" for="ch" forName="noChildren" refType="w" fact="0.164"/>
      <dgm:constr type="w" for="ch" forName="overlap" val="1"/>
      <dgm:constr type="h" for="ch" forName="overlap" refType="w" refFor="ch" refForName="withChildren" fact="-0.089"/>
      <dgm:constr type="primFontSz" for="des" forName="txLvl1" op="equ" val="65"/>
      <dgm:constr type="primFontSz" for="des" forName="txLvlOnly1" refType="primFontSz" refFor="des" refForName="txLvl1" op="equ"/>
      <dgm:constr type="primFontSz" for="des" forName="txLvl2" refType="primFontSz" refFor="des" refForName="txLvl1" op="equ" fact="0.78"/>
      <dgm:constr type="primFontSz" for="des" forName="txLvl3" refType="primFontSz" refFor="des" refForName="txLvl1" op="equ" fact="0.78"/>
      <dgm:constr type="userF" for="des" forName="lin" refType="primFontSz" refFor="des" refForName="txLvl2" op="equ"/>
    </dgm:constrLst>
    <dgm:forEach name="Name1" axis="ch" ptType="node">
      <dgm:choose name="Name2">
        <dgm:if name="Name3" axis="ch" ptType="node" func="cnt" op="gte" val="1">
          <dgm:layoutNode name="withChildren">
            <dgm:alg type="composite"/>
            <dgm:choose name="Name4">
              <dgm:if name="Name5" func="var" arg="dir" op="equ" val="norm">
                <dgm:constrLst>
                  <dgm:constr type="l" for="ch" forName="bigCircle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l" for="ch" forName="medCircle" refType="w" fact="0.043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 refType="ctrX" refFor="ch" refForName="medCircle"/>
                  <dgm:constr type="r" for="ch" forName="txLvl1" refType="w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 refType="ctrX" refFor="ch" refForName="medCircle"/>
                  <dgm:constr type="r" for="ch" forName="lin" refType="w"/>
                  <dgm:constr type="t" for="ch" forName="lin" refType="h" fact="0.222"/>
                  <dgm:constr type="h" for="ch" forName="lin" refType="h" fact="0.68"/>
                </dgm:constrLst>
              </dgm:if>
              <dgm:else name="Name6">
                <dgm:constrLst>
                  <dgm:constr type="r" for="ch" forName="bigCircle" refType="w"/>
                  <dgm:constr type="w" for="ch" forName="bigCircle" refType="h" refFor="ch" refForName="bigCircle"/>
                  <dgm:constr type="t" for="ch" forName="bigCircle"/>
                  <dgm:constr type="h" for="ch" forName="bigCircle" refType="h"/>
                  <dgm:constr type="r" for="ch" forName="medCircle" refType="w" fact="0.957"/>
                  <dgm:constr type="w" for="ch" forName="medCircle" refType="h" refFor="ch" refForName="medCircle"/>
                  <dgm:constr type="t" for="ch" forName="medCircle" refType="h" fact="0.042"/>
                  <dgm:constr type="h" for="ch" forName="medCircle" refType="h" fact="0.18"/>
                  <dgm:constr type="l" for="ch" forName="txLvl1"/>
                  <dgm:constr type="r" for="ch" forName="txLvl1" refType="ctrX" refFor="ch" refForName="medCircle"/>
                  <dgm:constr type="h" for="ch" forName="txLvl1" refType="h" refFor="ch" refForName="medCircle"/>
                  <dgm:constr type="t" for="ch" forName="txLvl1" refType="t" refFor="ch" refForName="medCircle"/>
                  <dgm:constr type="l" for="ch" forName="lin"/>
                  <dgm:constr type="r" for="ch" forName="lin" refType="ctrX" refFor="ch" refForName="medCircle"/>
                  <dgm:constr type="t" for="ch" forName="lin" refType="h" fact="0.222"/>
                  <dgm:constr type="h" for="ch" forName="lin" refType="h" fact="0.68"/>
                </dgm:constrLst>
              </dgm:else>
            </dgm:choose>
            <dgm:layoutNode name="big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medCircle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1" styleLbl="revTx">
              <dgm:choose name="Name7">
                <dgm:if name="Name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lin">
              <dgm:choose name="Name10">
                <dgm:if name="Name11" func="var" arg="dir" op="equ" val="norm">
                  <dgm:alg type="lin">
                    <dgm:param type="linDir" val="fromT"/>
                    <dgm:param type="vertAlign" val="t"/>
                    <dgm:param type="nodeHorzAlign" val="l"/>
                  </dgm:alg>
                </dgm:if>
                <dgm:else name="Name12">
                  <dgm:alg type="lin">
                    <dgm:param type="linDir" val="fromT"/>
                    <dgm:param type="vertAlign" val="t"/>
                    <dgm:param type="nodeHorzAlign" val="r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>
                <dgm:constr type="userF"/>
                <dgm:constr type="primFontSz" for="ch" forName="txLvl2" refType="userF"/>
                <dgm:constr type="w" for="ch" forName="txLvl2" refType="w"/>
                <dgm:constr type="h" for="ch" forName="txLvl2" refType="primFontSz" refFor="ch" refForName="txLvl2" fact="0.39"/>
                <dgm:constr type="w" for="ch" forName="txLvl3" refType="w"/>
                <dgm:constr type="h" for="ch" forName="txLvl3" refType="primFontSz" refFor="ch" refForName="txLvl2" fact="0.39"/>
                <dgm:constr type="h" for="ch" forName="smCircle" refType="primFontSz" refFor="ch" refForName="txLvl2" fact="0.14"/>
                <dgm:constr type="h" for="ch" forName="indentDot1" refType="primFontSz" refFor="ch" refForName="txLvl2" fact="0.14"/>
                <dgm:constr type="h" for="ch" forName="indentDot2" refType="primFontSz" refFor="ch" refForName="txLvl2" fact="0.14"/>
                <dgm:constr type="h" for="ch" forName="indentDot3" refType="primFontSz" refFor="ch" refForName="txLvl2" fact="0.14"/>
                <dgm:constr type="w" for="ch" forName="indentDot1" refType="w"/>
                <dgm:constr type="w" for="ch" forName="indentDot2" refType="w"/>
                <dgm:constr type="w" for="ch" forName="indentDot3" refType="w"/>
                <dgm:constr type="userI" for="ch" forName="txLvl3" refType="primFontSz" refFor="ch" refForName="txLvl2" fact="0.14"/>
                <dgm:constr type="userI" for="ch" forName="indentDot1" refType="primFontSz" refFor="ch" refForName="txLvl2" fact="0.14"/>
                <dgm:constr type="userI" for="ch" forName="indentDot2" refType="primFontSz" refFor="ch" refForName="txLvl2" fact="0.14"/>
                <dgm:constr type="userI" for="ch" forName="indentDot3" refType="primFontSz" refFor="ch" refForName="txLvl2" fact="0.14"/>
              </dgm:constrLst>
              <dgm:ruleLst>
                <dgm:rule type="primFontSz" for="ch" forName="txLvl2" val="5" fact="NaN" max="NaN"/>
              </dgm:ruleLst>
              <dgm:forEach name="Name13" axis="ch" ptType="node">
                <dgm:layoutNode name="txLvl2" styleLbl="revTx">
                  <dgm:choose name="Name14">
                    <dgm:if name="Name15" func="var" arg="dir" op="equ" val="norm">
                      <dgm:alg type="tx">
                        <dgm:param type="parTxLTRAlign" val="l"/>
                        <dgm:param type="parTxRTLAlign" val="l"/>
                      </dgm:alg>
                    </dgm:if>
                    <dgm:else name="Name16">
                      <dgm:alg type="tx">
                        <dgm:param type="parTxLTRAlign" val="r"/>
                        <dgm:param type="parTxRTLAlign" val="r"/>
                      </dgm:alg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self" ptType="node"/>
                  <dgm:constrLst>
                    <dgm:constr type="lMarg"/>
                    <dgm:constr type="rMarg"/>
                    <dgm:constr type="tMarg" refType="primFontSz" fact="0.1"/>
                    <dgm:constr type="bMarg" refType="primFontSz" fact="0.1"/>
                  </dgm:constrLst>
                  <dgm:ruleLst>
                    <dgm:rule type="h" val="INF" fact="NaN" max="NaN"/>
                  </dgm:ruleLst>
                </dgm:layoutNode>
                <dgm:forEach name="Name17" axis="ch" ptType="node" cnt="1">
                  <dgm:layoutNode name="indentDot1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hoose name="Name18">
                      <dgm:if name="Name19" func="var" arg="dir" op="equ" val="norm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l" for="ch" forName="smCircle1" refType="r" refFor="ch" refForName="gap1"/>
                        </dgm:constrLst>
                      </dgm:if>
                      <dgm:else name="Name20">
                        <dgm:constrLst>
                          <dgm:constr type="userI"/>
                          <dgm:constr type="w" for="ch" forName="gap1" refType="userI" fact="3"/>
                          <dgm:constr type="w" for="ch" forName="smCircle1" refType="h"/>
                          <dgm:constr type="r" for="ch" forName="smCircle1" refType="l" refFor="ch" refForName="gap1"/>
                        </dgm:constrLst>
                      </dgm:else>
                    </dgm:choose>
                    <dgm:layoutNode name="gap1">
                      <dgm:alg type="sp"/>
                      <dgm:shape xmlns:r="http://schemas.openxmlformats.org/officeDocument/2006/relationships" type="rect" r:blip="" hideGeom="1">
                        <dgm:adjLst/>
                      </dgm:shape>
                      <dgm:presOf/>
                    </dgm:layoutNode>
                    <dgm:layoutNode name="smCircle1" styleLbl="vennNode1">
                      <dgm:alg type="sp"/>
                      <dgm:shape xmlns:r="http://schemas.openxmlformats.org/officeDocument/2006/relationships" type="ellipse" r:blip="">
                        <dgm:adjLst/>
                      </dgm:shape>
                      <dgm:presOf/>
                      <dgm:constrLst>
                        <dgm:constr type="w" refType="h"/>
                      </dgm:constrLst>
                    </dgm:layoutNode>
                  </dgm:layoutNode>
                </dgm:forEach>
                <dgm:forEach name="Name21" axis="ch" ptType="node">
                  <dgm:layoutNode name="txLvl3" styleLbl="revTx">
                    <dgm:varLst>
                      <dgm:bulletEnabled val="1"/>
                    </dgm:varLst>
                    <dgm:choose name="Name22">
                      <dgm:if name="Name23" func="var" arg="dir" op="equ" val="norm">
                        <dgm:alg type="tx">
                          <dgm:param type="parTxLTRAlign" val="l"/>
                          <dgm:param type="parTxRTLAlign" val="l"/>
                          <dgm:param type="shpTxLTRAlignCh" val="l"/>
                          <dgm:param type="shpTxRTLAlignCh" val="l"/>
                        </dgm:alg>
                      </dgm:if>
                      <dgm:else name="Name24">
                        <dgm:alg type="tx">
                          <dgm:param type="parTxLTRAlign" val="r"/>
                          <dgm:param type="parTxRTLAlign" val="r"/>
                          <dgm:param type="shpTxLTRAlignCh" val="r"/>
                          <dgm:param type="shpTxRTLAlignCh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"/>
                    <dgm:choose name="Name25">
                      <dgm:if name="Name26" func="var" arg="dir" op="equ" val="norm">
                        <dgm:constrLst>
                          <dgm:constr type="userI"/>
                          <dgm:constr type="lMarg" refType="userI" fact="8.504"/>
                          <dgm:constr type="rMarg"/>
                          <dgm:constr type="tMarg" refType="primFontSz" fact="0.1"/>
                          <dgm:constr type="bMarg" refType="primFontSz" fact="0.1"/>
                        </dgm:constrLst>
                      </dgm:if>
                      <dgm:else name="Name27">
                        <dgm:constrLst>
                          <dgm:constr type="userI"/>
                          <dgm:constr type="lMarg"/>
                          <dgm:constr type="rMarg" refType="userI" fact="8.504"/>
                          <dgm:constr type="tMarg" refType="primFontSz" fact="0.1"/>
                          <dgm:constr type="bMarg" refType="primFontSz" fact="0.1"/>
                        </dgm:constrLst>
                      </dgm:else>
                    </dgm:choose>
                    <dgm:ruleLst>
                      <dgm:rule type="h" val="INF" fact="NaN" max="NaN"/>
                    </dgm:ruleLst>
                  </dgm:layoutNode>
                  <dgm:forEach name="Name28" axis="followSib" ptType="sibTrans" cnt="1">
                    <dgm:layoutNode name="indentDot2">
                      <dgm:alg type="composite"/>
                      <dgm:shape xmlns:r="http://schemas.openxmlformats.org/officeDocument/2006/relationships" r:blip="">
                        <dgm:adjLst/>
                      </dgm:shape>
                      <dgm:presOf/>
                      <dgm:choose name="Name29">
                        <dgm:if name="Name30" func="var" arg="dir" op="equ" val="norm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l" for="ch" forName="smCircle2" refType="r" refFor="ch" refForName="gap2"/>
                          </dgm:constrLst>
                        </dgm:if>
                        <dgm:else name="Name31">
                          <dgm:constrLst>
                            <dgm:constr type="userI"/>
                            <dgm:constr type="w" for="ch" forName="gap2" refType="userI" fact="3"/>
                            <dgm:constr type="w" for="ch" forName="smCircle2" refType="h"/>
                            <dgm:constr type="r" for="ch" forName="smCircle2" refType="l" refFor="ch" refForName="gap2"/>
                          </dgm:constrLst>
                        </dgm:else>
                      </dgm:choose>
                      <dgm:layoutNode name="gap2">
                        <dgm:alg type="sp"/>
                        <dgm:shape xmlns:r="http://schemas.openxmlformats.org/officeDocument/2006/relationships" type="rect" r:blip="" hideGeom="1">
                          <dgm:adjLst/>
                        </dgm:shape>
                        <dgm:presOf/>
                      </dgm:layoutNode>
                      <dgm:layoutNode name="smCircle2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layoutNode>
                  </dgm:forEach>
                </dgm:forEach>
                <dgm:choose name="Name32">
                  <dgm:if name="Name33" axis="ch" ptType="node" func="cnt" op="gte" val="1">
                    <dgm:forEach name="Name34" axis="followSib" ptType="sibTrans" cnt="1">
                      <dgm:layoutNode name="indentDot3">
                        <dgm:alg type="composite"/>
                        <dgm:shape xmlns:r="http://schemas.openxmlformats.org/officeDocument/2006/relationships" r:blip="">
                          <dgm:adjLst/>
                        </dgm:shape>
                        <dgm:presOf/>
                        <dgm:choose name="Name35">
                          <dgm:if name="Name36" func="var" arg="dir" op="equ" val="norm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l" for="ch" forName="smCircle3" refType="r" refFor="ch" refForName="gap3"/>
                            </dgm:constrLst>
                          </dgm:if>
                          <dgm:else name="Name37">
                            <dgm:constrLst>
                              <dgm:constr type="userI"/>
                              <dgm:constr type="w" for="ch" forName="gap3" refType="userI" fact="3"/>
                              <dgm:constr type="w" for="ch" forName="smCircle3" refType="h"/>
                              <dgm:constr type="r" for="ch" forName="smCircle3" refType="l" refFor="ch" refForName="gap3"/>
                            </dgm:constrLst>
                          </dgm:else>
                        </dgm:choose>
                        <dgm:layoutNode name="gap3">
                          <dgm:alg type="sp"/>
                          <dgm:shape xmlns:r="http://schemas.openxmlformats.org/officeDocument/2006/relationships" type="rect" r:blip="" hideGeom="1">
                            <dgm:adjLst/>
                          </dgm:shape>
                          <dgm:presOf/>
                        </dgm:layoutNode>
                        <dgm:layoutNode name="smCircle3" styleLbl="vennNode1">
                          <dgm:alg type="sp"/>
                          <dgm:shape xmlns:r="http://schemas.openxmlformats.org/officeDocument/2006/relationships" type="ellipse" r:blip="">
                            <dgm:adjLst/>
                          </dgm:shape>
                          <dgm:presOf/>
                          <dgm:constrLst>
                            <dgm:constr type="w" refType="h"/>
                          </dgm:constrLst>
                        </dgm:layoutNode>
                      </dgm:layoutNode>
                    </dgm:forEach>
                  </dgm:if>
                  <dgm:else name="Name38">
                    <dgm:forEach name="Name39" axis="followSib" ptType="sibTrans" cnt="1">
                      <dgm:layoutNode name="smCircle" styleLbl="vennNode1">
                        <dgm:alg type="sp"/>
                        <dgm:shape xmlns:r="http://schemas.openxmlformats.org/officeDocument/2006/relationships" type="ellipse" r:blip="">
                          <dgm:adjLst/>
                        </dgm:shape>
                        <dgm:presOf/>
                        <dgm:constrLst>
                          <dgm:constr type="w" refType="h"/>
                        </dgm:constrLst>
                      </dgm:layoutNode>
                    </dgm:forEach>
                  </dgm:else>
                </dgm:choose>
              </dgm:forEach>
            </dgm:layoutNode>
          </dgm:layoutNode>
          <dgm:choose name="Name40">
            <dgm:if name="Name41" axis="followSib ch" ptType="node node" cnt="1 0" func="cnt" op="gte" val="1">
              <dgm:layoutNode name="overlap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</dgm:if>
            <dgm:else name="Name42"/>
          </dgm:choose>
        </dgm:if>
        <dgm:else name="Name43">
          <dgm:layoutNode name="noChildren">
            <dgm:alg type="composite"/>
            <dgm:choose name="Name44">
              <dgm:if name="Name45" func="var" arg="dir" op="equ" val="norm">
                <dgm:constrLst>
                  <dgm:constr type="l" for="ch" forName="gap"/>
                  <dgm:constr type="w" for="ch" forName="gap" refType="w" fact="0.043"/>
                  <dgm:constr type="h" for="ch" forName="gap" refType="h"/>
                  <dgm:constr type="t" for="ch" forName="gap"/>
                  <dgm:constr type="l" for="ch" forName="medCircle2" refType="r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 refType="ctrX" refFor="ch" refForName="medCircle2"/>
                  <dgm:constr type="r" for="ch" forName="txLvlOnly1" refType="w"/>
                  <dgm:constr type="h" for="ch" forName="txLvlOnly1" refType="h"/>
                  <dgm:constr type="t" for="ch" forName="txLvlOnly1"/>
                </dgm:constrLst>
              </dgm:if>
              <dgm:else name="Name46">
                <dgm:constrLst>
                  <dgm:constr type="r" for="ch" forName="gap" refType="w"/>
                  <dgm:constr type="w" for="ch" forName="gap" refType="w" fact="0.043"/>
                  <dgm:constr type="h" for="ch" forName="gap" refType="h"/>
                  <dgm:constr type="t" for="ch" forName="gap"/>
                  <dgm:constr type="r" for="ch" forName="medCircle2" refType="l" refFor="ch" refForName="gap"/>
                  <dgm:constr type="w" for="ch" forName="medCircle2" refType="h" refFor="ch" refForName="medCircle2"/>
                  <dgm:constr type="t" for="ch" forName="medCircle2"/>
                  <dgm:constr type="h" for="ch" forName="medCircle2" refType="h"/>
                  <dgm:constr type="l" for="ch" forName="txLvlOnly1"/>
                  <dgm:constr type="r" for="ch" forName="txLvlOnly1" refType="ctrX" refFor="ch" refForName="medCircle2"/>
                  <dgm:constr type="h" for="ch" forName="txLvlOnly1" refType="h"/>
                  <dgm:constr type="t" for="ch" forName="txLvlOnly1"/>
                </dgm:constrLst>
              </dgm:else>
            </dgm:choose>
            <dgm:layoutNode name="gap">
              <dgm:alg type="sp"/>
              <dgm:shape xmlns:r="http://schemas.openxmlformats.org/officeDocument/2006/relationships" r:blip="">
                <dgm:adjLst/>
              </dgm:shape>
              <dgm:presOf/>
            </dgm:layoutNode>
            <dgm:layoutNode name="medCircle2" styleLbl="vennNode1">
              <dgm:alg type="sp"/>
              <dgm:shape xmlns:r="http://schemas.openxmlformats.org/officeDocument/2006/relationships" type="ellipse" r:blip="">
                <dgm:adjLst/>
              </dgm:shape>
              <dgm:presOf/>
              <dgm:constrLst>
                <dgm:constr type="w" refType="h"/>
              </dgm:constrLst>
            </dgm:layoutNode>
            <dgm:layoutNode name="txLvlOnly1" styleLbl="revTx">
              <dgm:choose name="Name47">
                <dgm:if name="Name48" func="var" arg="dir" op="equ" val="norm">
                  <dgm:alg type="tx">
                    <dgm:param type="parTxLTRAlign" val="l"/>
                    <dgm:param type="parTxRTLAlign" val="l"/>
                  </dgm:alg>
                </dgm:if>
                <dgm:else name="Name49">
                  <dgm:alg type="tx">
                    <dgm:param type="parTxLTRAlign" val="r"/>
                    <dgm:param type="parTxRTL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lMarg"/>
                <dgm:constr type="rMarg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</dgm:layoutNode>
        </dgm:else>
      </dgm:choose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CircularPictureCallout">
  <dgm:title val=""/>
  <dgm:desc val=""/>
  <dgm:catLst>
    <dgm:cat type="picture" pri="2000"/>
    <dgm:cat type="pictureconvert" pri="2000"/>
  </dgm:catLst>
  <dgm:sampData>
    <dgm:dataModel>
      <dgm:ptLst>
        <dgm:pt modelId="0" type="doc"/>
        <dgm:pt modelId="1"/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2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axis="ch" ptType="node" func="cnt" op="lte" val="1">
          <dgm:constrLst>
            <dgm:constr type="h" for="ch" forName="picture_1" refType="h"/>
            <dgm:constr type="w" for="ch" forName="picture_1" refType="h" refFor="ch" refForName="picture_1" op="equ"/>
            <dgm:constr type="l" for="ch" forName="picture_1"/>
            <dgm:constr type="t" for="ch" forName="picture_1"/>
            <dgm:constr type="w" for="ch" forName="text_1" refType="w" refFor="ch" refForName="picture_1" fact="0.64"/>
            <dgm:constr type="h" for="ch" forName="text_1" refType="h" refFor="ch" refForName="picture_1" fact="0.33"/>
            <dgm:constr type="l" for="ch" forName="text_1" refType="w" refFor="ch" refForName="picture_1" fact="0.18"/>
            <dgm:constr type="t" for="ch" forName="text_1" refType="h" refFor="ch" refForName="picture_1" fact="0.531"/>
          </dgm:constrLst>
        </dgm:if>
        <dgm:if name="Name4" axis="ch" ptType="node" func="cnt" op="lte" val="2">
          <dgm:choose name="Name5">
            <dgm:if name="Name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l" for="ch" forName="picture_2" refType="w" refFor="ch" refForName="picture_1" fact="1.21"/>
                <dgm:constr type="ctrY" for="ch" forName="picture_2" refType="h" refFor="ch" refForName="picture_1" fact="0.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if>
            <dgm:else name="Name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5"/>
                <dgm:constr type="h" for="ch" forName="picture_2" refType="h" refFor="ch" refForName="picture_1" fact="0.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</dgm:constrLst>
            </dgm:else>
          </dgm:choose>
        </dgm:if>
        <dgm:if name="Name8" axis="ch" ptType="node" func="cnt" op="lte" val="3">
          <dgm:choose name="Name9">
            <dgm:if name="Name10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l" for="ch" forName="picture_2" refType="w" refFor="ch" refForName="picture_1" fact="1.21"/>
                <dgm:constr type="ctrY" for="ch" forName="picture_2" refType="h" refFor="ch" refForName="picture_1" fact="0.18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l" for="ch" forName="picture_3" refType="w" refFor="ch" refForName="picture_1" fact="1.21"/>
                <dgm:constr type="ctrY" for="ch" forName="picture_3" refType="h" refFor="ch" refForName="picture_1" fact="0.812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if>
            <dgm:else name="Name11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75"/>
                <dgm:constr type="h" for="ch" forName="picture_2" refType="h" refFor="ch" refForName="picture_1" fact="0.375"/>
                <dgm:constr type="r" for="ch" forName="picture_2" refType="w"/>
                <dgm:constr type="rOff" for="ch" forName="picture_2" refType="w" refFor="ch" refForName="picture_1" fact="-1.21"/>
                <dgm:constr type="ctrY" for="ch" forName="picture_2" refType="h" refFor="ch" refForName="picture_1" fact="0.18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75"/>
                <dgm:constr type="h" for="ch" forName="picture_3" refType="h" refFor="ch" refForName="picture_1" fact="0.375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812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</dgm:constrLst>
            </dgm:else>
          </dgm:choose>
        </dgm:if>
        <dgm:if name="Name12" axis="ch" ptType="node" func="cnt" op="lte" val="4">
          <dgm:choose name="Name13">
            <dgm:if name="Name14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l" for="ch" forName="picture_2" refType="w" refFor="ch" refForName="picture_1" fact="1.354"/>
                <dgm:constr type="ctrY" for="ch" forName="picture_2" refType="h" refFor="ch" refForName="picture_1" fact="0.1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l" for="ch" forName="picture_3" refType="w" refFor="ch" refForName="picture_1" fact="1.21"/>
                <dgm:constr type="ctrY" for="ch" forName="picture_3" refType="h" refFor="ch" refForName="picture_1" fact="0.5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l" for="ch" forName="picture_4" refType="w" refFor="ch" refForName="picture_1" fact="1.354"/>
                <dgm:constr type="ctrY" for="ch" forName="picture_4" refType="h" refFor="ch" refForName="picture_1" fact="0.8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if>
            <dgm:else name="Name15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3"/>
                <dgm:constr type="h" for="ch" forName="picture_2" refType="h" refFor="ch" refForName="picture_1" fact="0.3"/>
                <dgm:constr type="r" for="ch" forName="picture_2" refType="w"/>
                <dgm:constr type="rOff" for="ch" forName="picture_2" refType="w" refFor="ch" refForName="picture_1" fact="-1.354"/>
                <dgm:constr type="ctrY" for="ch" forName="picture_2" refType="h" refFor="ch" refForName="picture_1" fact="0.1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3"/>
                <dgm:constr type="h" for="ch" forName="picture_3" refType="h" refFor="ch" refForName="picture_1" fact="0.3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5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3"/>
                <dgm:constr type="h" for="ch" forName="picture_4" refType="h" refFor="ch" refForName="picture_1" fact="0.3"/>
                <dgm:constr type="r" for="ch" forName="picture_4" refType="w"/>
                <dgm:constr type="rOff" for="ch" forName="picture_4" refType="w" refFor="ch" refForName="picture_1" fact="-1.354"/>
                <dgm:constr type="ctrY" for="ch" forName="picture_4" refType="h" refFor="ch" refForName="picture_1" fact="0.8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</dgm:constrLst>
            </dgm:else>
          </dgm:choose>
        </dgm:if>
        <dgm:if name="Name16" axis="ch" ptType="node" func="cnt" op="lte" val="5">
          <dgm:choose name="Name17">
            <dgm:if name="Name18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l" for="ch" forName="picture_2" refType="w" refFor="ch" refForName="picture_1" fact="1.375"/>
                <dgm:constr type="ctrY" for="ch" forName="picture_2" refType="h" refFor="ch" refForName="picture_1" fact="0.11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l" for="ch" forName="picture_3" refType="w" refFor="ch" refForName="picture_1" fact="1.21"/>
                <dgm:constr type="ctrY" for="ch" forName="picture_3" refType="h" refFor="ch" refForName="picture_1" fact="0.353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l" for="ch" forName="picture_4" refType="w" refFor="ch" refForName="picture_1" fact="1.21"/>
                <dgm:constr type="ctrY" for="ch" forName="picture_4" refType="h" refFor="ch" refForName="picture_1" fact="0.647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l" for="ch" forName="picture_5" refType="w" refFor="ch" refForName="picture_1" fact="1.375"/>
                <dgm:constr type="ctrY" for="ch" forName="picture_5" refType="h" refFor="ch" refForName="picture_1" fact="0.8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if>
            <dgm:else name="Name19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22"/>
                <dgm:constr type="h" for="ch" forName="picture_2" refType="h" refFor="ch" refForName="picture_1" fact="0.22"/>
                <dgm:constr type="r" for="ch" forName="picture_2" refType="w"/>
                <dgm:constr type="rOff" for="ch" forName="picture_2" refType="w" refFor="ch" refForName="picture_1" fact="-1.375"/>
                <dgm:constr type="ctrY" for="ch" forName="picture_2" refType="h" refFor="ch" refForName="picture_1" fact="0.11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22"/>
                <dgm:constr type="h" for="ch" forName="picture_3" refType="h" refFor="ch" refForName="picture_1" fact="0.22"/>
                <dgm:constr type="r" for="ch" forName="picture_3" refType="w"/>
                <dgm:constr type="rOff" for="ch" forName="picture_3" refType="w" refFor="ch" refForName="picture_1" fact="-1.21"/>
                <dgm:constr type="ctrY" for="ch" forName="picture_3" refType="h" refFor="ch" refForName="picture_1" fact="0.353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22"/>
                <dgm:constr type="h" for="ch" forName="picture_4" refType="h" refFor="ch" refForName="picture_1" fact="0.22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647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22"/>
                <dgm:constr type="h" for="ch" forName="picture_5" refType="h" refFor="ch" refForName="picture_1" fact="0.22"/>
                <dgm:constr type="r" for="ch" forName="picture_5" refType="w"/>
                <dgm:constr type="rOff" for="ch" forName="picture_5" refType="w" refFor="ch" refForName="picture_1" fact="-1.375"/>
                <dgm:constr type="ctrY" for="ch" forName="picture_5" refType="h" refFor="ch" refForName="picture_1" fact="0.8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</dgm:constrLst>
            </dgm:else>
          </dgm:choose>
        </dgm:if>
        <dgm:if name="Name20" axis="ch" ptType="node" func="cnt" op="lte" val="6">
          <dgm:choose name="Name21">
            <dgm:if name="Name22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l" for="ch" forName="picture_2" refType="w" refFor="ch" refForName="picture_1" fact="1.4238"/>
                <dgm:constr type="ctrY" for="ch" forName="picture_2" refType="h" refFor="ch" refForName="picture_1" fact="0.09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l" for="ch" forName="picture_3" refType="w" refFor="ch" refForName="picture_1" fact="1.2667"/>
                <dgm:constr type="ctrY" for="ch" forName="picture_3" refType="h" refFor="ch" refForName="picture_1" fact="0.261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l" for="ch" forName="picture_4" refType="w" refFor="ch" refForName="picture_1" fact="1.21"/>
                <dgm:constr type="ctrY" for="ch" forName="picture_4" refType="h" refFor="ch" refForName="picture_1" fact="0.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l" for="ch" forName="picture_5" refType="w" refFor="ch" refForName="picture_1" fact="1.2667"/>
                <dgm:constr type="ctrY" for="ch" forName="picture_5" refType="h" refFor="ch" refForName="picture_1" fact="0.739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l" for="ch" forName="picture_6" refType="w" refFor="ch" refForName="picture_1" fact="1.4238"/>
                <dgm:constr type="ctrY" for="ch" forName="picture_6" refType="h" refFor="ch" refForName="picture_1" fact="0.91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if>
            <dgm:else name="Name23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8"/>
                <dgm:constr type="h" for="ch" forName="picture_2" refType="h" refFor="ch" refForName="picture_1" fact="0.18"/>
                <dgm:constr type="r" for="ch" forName="picture_2" refType="w"/>
                <dgm:constr type="rOff" for="ch" forName="picture_2" refType="w" refFor="ch" refForName="picture_1" fact="-1.4238"/>
                <dgm:constr type="ctrY" for="ch" forName="picture_2" refType="h" refFor="ch" refForName="picture_1" fact="0.09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8"/>
                <dgm:constr type="h" for="ch" forName="picture_3" refType="h" refFor="ch" refForName="picture_1" fact="0.18"/>
                <dgm:constr type="r" for="ch" forName="picture_3" refType="w"/>
                <dgm:constr type="rOff" for="ch" forName="picture_3" refType="w" refFor="ch" refForName="picture_1" fact="-1.2667"/>
                <dgm:constr type="ctrY" for="ch" forName="picture_3" refType="h" refFor="ch" refForName="picture_1" fact="0.261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8"/>
                <dgm:constr type="h" for="ch" forName="picture_4" refType="h" refFor="ch" refForName="picture_1" fact="0.18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8"/>
                <dgm:constr type="h" for="ch" forName="picture_5" refType="h" refFor="ch" refForName="picture_1" fact="0.18"/>
                <dgm:constr type="r" for="ch" forName="picture_5" refType="w"/>
                <dgm:constr type="rOff" for="ch" forName="picture_5" refType="w" refFor="ch" refForName="picture_1" fact="-1.2667"/>
                <dgm:constr type="ctrY" for="ch" forName="picture_5" refType="h" refFor="ch" refForName="picture_1" fact="0.739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8"/>
                <dgm:constr type="h" for="ch" forName="picture_6" refType="h" refFor="ch" refForName="picture_1" fact="0.18"/>
                <dgm:constr type="r" for="ch" forName="picture_6" refType="w"/>
                <dgm:constr type="rOff" for="ch" forName="picture_6" refType="w" refFor="ch" refForName="picture_1" fact="-1.4238"/>
                <dgm:constr type="ctrY" for="ch" forName="picture_6" refType="h" refFor="ch" refForName="picture_1" fact="0.91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</dgm:constrLst>
            </dgm:else>
          </dgm:choose>
        </dgm:if>
        <dgm:else name="Name24">
          <dgm:choose name="Name25">
            <dgm:if name="Name26" func="var" arg="dir" op="equ" val="norm">
              <dgm:constrLst>
                <dgm:constr type="h" for="ch" forName="picture_1" refType="h"/>
                <dgm:constr type="w" for="ch" forName="picture_1" refType="h" refFor="ch" refForName="picture_1" op="equ"/>
                <dgm:constr type="l" for="ch" forName="picture_1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l" for="ch" forName="picture_2" refType="w" refFor="ch" refForName="picture_1" fact="1.4363"/>
                <dgm:constr type="ctrY" for="ch" forName="picture_2" refType="h" refFor="ch" refForName="picture_1" fact="0.075"/>
                <dgm:constr type="l" for="ch" forName="line_2" refType="ctrX" refFor="ch" refForName="picture_1"/>
                <dgm:constr type="h" for="ch" forName="line_2"/>
                <dgm:constr type="r" for="ch" forName="line_2" refType="ctrX" refFor="ch" refForName="picture_2"/>
                <dgm:constr type="ctrY" for="ch" forName="line_2" refType="ctrY" refFor="ch" refForName="picture_2"/>
                <dgm:constr type="r" for="ch" forName="textparent_2" refType="w"/>
                <dgm:constr type="h" for="ch" forName="textparent_2" refType="h" refFor="ch" refForName="picture_2"/>
                <dgm:constr type="l" for="ch" forName="textparent_2" refType="r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l" for="ch" forName="picture_3" refType="w" refFor="ch" refForName="picture_1" fact="1.2898"/>
                <dgm:constr type="ctrY" for="ch" forName="picture_3" refType="h" refFor="ch" refForName="picture_1" fact="0.227"/>
                <dgm:constr type="l" for="ch" forName="line_3" refType="ctrX" refFor="ch" refForName="picture_1"/>
                <dgm:constr type="h" for="ch" forName="line_3"/>
                <dgm:constr type="r" for="ch" forName="line_3" refType="ctrX" refFor="ch" refForName="picture_3"/>
                <dgm:constr type="ctrY" for="ch" forName="line_3" refType="ctrY" refFor="ch" refForName="picture_3"/>
                <dgm:constr type="r" for="ch" forName="textparent_3" refType="w"/>
                <dgm:constr type="h" for="ch" forName="textparent_3" refType="h" refFor="ch" refForName="picture_3"/>
                <dgm:constr type="l" for="ch" forName="textparent_3" refType="r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l" for="ch" forName="picture_4" refType="w" refFor="ch" refForName="picture_1" fact="1.21"/>
                <dgm:constr type="ctrY" for="ch" forName="picture_4" refType="h" refFor="ch" refForName="picture_1" fact="0.405"/>
                <dgm:constr type="l" for="ch" forName="line_4" refType="ctrX" refFor="ch" refForName="picture_1"/>
                <dgm:constr type="h" for="ch" forName="line_4"/>
                <dgm:constr type="r" for="ch" forName="line_4" refType="ctrX" refFor="ch" refForName="picture_4"/>
                <dgm:constr type="ctrY" for="ch" forName="line_4" refType="ctrY" refFor="ch" refForName="picture_4"/>
                <dgm:constr type="r" for="ch" forName="textparent_4" refType="w"/>
                <dgm:constr type="h" for="ch" forName="textparent_4" refType="h" refFor="ch" refForName="picture_4"/>
                <dgm:constr type="l" for="ch" forName="textparent_4" refType="r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l" for="ch" forName="picture_5" refType="w" refFor="ch" refForName="picture_1" fact="1.21"/>
                <dgm:constr type="ctrY" for="ch" forName="picture_5" refType="h" refFor="ch" refForName="picture_1" fact="0.595"/>
                <dgm:constr type="l" for="ch" forName="line_5" refType="ctrX" refFor="ch" refForName="picture_1"/>
                <dgm:constr type="h" for="ch" forName="line_5"/>
                <dgm:constr type="r" for="ch" forName="line_5" refType="ctrX" refFor="ch" refForName="picture_5"/>
                <dgm:constr type="ctrY" for="ch" forName="line_5" refType="ctrY" refFor="ch" refForName="picture_5"/>
                <dgm:constr type="r" for="ch" forName="textparent_5" refType="w"/>
                <dgm:constr type="h" for="ch" forName="textparent_5" refType="h" refFor="ch" refForName="picture_5"/>
                <dgm:constr type="l" for="ch" forName="textparent_5" refType="r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l" for="ch" forName="picture_6" refType="w" refFor="ch" refForName="picture_1" fact="1.2898"/>
                <dgm:constr type="ctrY" for="ch" forName="picture_6" refType="h" refFor="ch" refForName="picture_1" fact="0.773"/>
                <dgm:constr type="l" for="ch" forName="line_6" refType="ctrX" refFor="ch" refForName="picture_1"/>
                <dgm:constr type="h" for="ch" forName="line_6"/>
                <dgm:constr type="r" for="ch" forName="line_6" refType="ctrX" refFor="ch" refForName="picture_6"/>
                <dgm:constr type="ctrY" for="ch" forName="line_6" refType="ctrY" refFor="ch" refForName="picture_6"/>
                <dgm:constr type="r" for="ch" forName="textparent_6" refType="w"/>
                <dgm:constr type="h" for="ch" forName="textparent_6" refType="h" refFor="ch" refForName="picture_6"/>
                <dgm:constr type="l" for="ch" forName="textparent_6" refType="r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l" for="ch" forName="picture_7" refType="w" refFor="ch" refForName="picture_1" fact="1.4363"/>
                <dgm:constr type="ctrY" for="ch" forName="picture_7" refType="h" refFor="ch" refForName="picture_1" fact="0.925"/>
                <dgm:constr type="l" for="ch" forName="line_7" refType="ctrX" refFor="ch" refForName="picture_1"/>
                <dgm:constr type="h" for="ch" forName="line_7"/>
                <dgm:constr type="r" for="ch" forName="line_7" refType="ctrX" refFor="ch" refForName="picture_7"/>
                <dgm:constr type="ctrY" for="ch" forName="line_7" refType="ctrY" refFor="ch" refForName="picture_7"/>
                <dgm:constr type="r" for="ch" forName="textparent_7" refType="w"/>
                <dgm:constr type="h" for="ch" forName="textparent_7" refType="h" refFor="ch" refForName="picture_7"/>
                <dgm:constr type="l" for="ch" forName="textparent_7" refType="r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if>
            <dgm:else name="Name27">
              <dgm:constrLst>
                <dgm:constr type="h" for="ch" forName="picture_1" refType="h"/>
                <dgm:constr type="w" for="ch" forName="picture_1" refType="h" refFor="ch" refForName="picture_1" op="equ"/>
                <dgm:constr type="r" for="ch" forName="picture_1" refType="w"/>
                <dgm:constr type="t" for="ch" forName="picture_1"/>
                <dgm:constr type="w" for="ch" forName="text_1" refType="w" refFor="ch" refForName="picture_1" fact="0.64"/>
                <dgm:constr type="h" for="ch" forName="text_1" refType="h" refFor="ch" refForName="picture_1" fact="0.33"/>
                <dgm:constr type="l" for="ch" forName="text_1" refType="l" refFor="ch" refForName="picture_1"/>
                <dgm:constr type="lOff" for="ch" forName="text_1" refType="w" refFor="ch" refForName="picture_1" fact="0.18"/>
                <dgm:constr type="t" for="ch" forName="text_1" refType="h" refFor="ch" refForName="picture_1" fact="0.531"/>
                <dgm:constr type="w" for="ch" forName="picture_2" refType="w" refFor="ch" refForName="picture_1" fact="0.15"/>
                <dgm:constr type="h" for="ch" forName="picture_2" refType="h" refFor="ch" refForName="picture_1" fact="0.15"/>
                <dgm:constr type="r" for="ch" forName="picture_2" refType="w"/>
                <dgm:constr type="rOff" for="ch" forName="picture_2" refType="w" refFor="ch" refForName="picture_1" fact="-1.4363"/>
                <dgm:constr type="ctrY" for="ch" forName="picture_2" refType="h" refFor="ch" refForName="picture_1" fact="0.075"/>
                <dgm:constr type="r" for="ch" forName="line_2" refType="ctrX" refFor="ch" refForName="picture_1"/>
                <dgm:constr type="h" for="ch" forName="line_2"/>
                <dgm:constr type="l" for="ch" forName="line_2" refType="ctrX" refFor="ch" refForName="picture_2"/>
                <dgm:constr type="ctrY" for="ch" forName="line_2" refType="ctrY" refFor="ch" refForName="picture_2"/>
                <dgm:constr type="l" for="ch" forName="textparent_2"/>
                <dgm:constr type="h" for="ch" forName="textparent_2" refType="h" refFor="ch" refForName="picture_2"/>
                <dgm:constr type="r" for="ch" forName="textparent_2" refType="l" refFor="ch" refForName="picture_2"/>
                <dgm:constr type="ctrY" for="ch" forName="textparent_2" refType="ctrY" refFor="ch" refForName="picture_2"/>
                <dgm:constr type="primFontSz" for="des" forName="text_2" val="65"/>
                <dgm:constr type="w" for="ch" forName="picture_3" refType="w" refFor="ch" refForName="picture_1" fact="0.15"/>
                <dgm:constr type="h" for="ch" forName="picture_3" refType="h" refFor="ch" refForName="picture_1" fact="0.15"/>
                <dgm:constr type="r" for="ch" forName="picture_3" refType="w"/>
                <dgm:constr type="rOff" for="ch" forName="picture_3" refType="w" refFor="ch" refForName="picture_1" fact="-1.2898"/>
                <dgm:constr type="ctrY" for="ch" forName="picture_3" refType="h" refFor="ch" refForName="picture_1" fact="0.227"/>
                <dgm:constr type="r" for="ch" forName="line_3" refType="ctrX" refFor="ch" refForName="picture_1"/>
                <dgm:constr type="h" for="ch" forName="line_3"/>
                <dgm:constr type="l" for="ch" forName="line_3" refType="ctrX" refFor="ch" refForName="picture_3"/>
                <dgm:constr type="ctrY" for="ch" forName="line_3" refType="ctrY" refFor="ch" refForName="picture_3"/>
                <dgm:constr type="l" for="ch" forName="textparent_3"/>
                <dgm:constr type="h" for="ch" forName="textparent_3" refType="h" refFor="ch" refForName="picture_3"/>
                <dgm:constr type="r" for="ch" forName="textparent_3" refType="l" refFor="ch" refForName="picture_3"/>
                <dgm:constr type="ctrY" for="ch" forName="textparent_3" refType="ctrY" refFor="ch" refForName="picture_3"/>
                <dgm:constr type="primFontSz" for="des" forName="text_3" refType="primFontSz" refFor="des" refForName="text_2" op="equ"/>
                <dgm:constr type="w" for="ch" forName="picture_4" refType="w" refFor="ch" refForName="picture_1" fact="0.15"/>
                <dgm:constr type="h" for="ch" forName="picture_4" refType="h" refFor="ch" refForName="picture_1" fact="0.15"/>
                <dgm:constr type="r" for="ch" forName="picture_4" refType="w"/>
                <dgm:constr type="rOff" for="ch" forName="picture_4" refType="w" refFor="ch" refForName="picture_1" fact="-1.21"/>
                <dgm:constr type="ctrY" for="ch" forName="picture_4" refType="h" refFor="ch" refForName="picture_1" fact="0.405"/>
                <dgm:constr type="r" for="ch" forName="line_4" refType="ctrX" refFor="ch" refForName="picture_1"/>
                <dgm:constr type="h" for="ch" forName="line_4"/>
                <dgm:constr type="l" for="ch" forName="line_4" refType="ctrX" refFor="ch" refForName="picture_4"/>
                <dgm:constr type="ctrY" for="ch" forName="line_4" refType="ctrY" refFor="ch" refForName="picture_4"/>
                <dgm:constr type="l" for="ch" forName="textparent_4"/>
                <dgm:constr type="h" for="ch" forName="textparent_4" refType="h" refFor="ch" refForName="picture_4"/>
                <dgm:constr type="r" for="ch" forName="textparent_4" refType="l" refFor="ch" refForName="picture_4"/>
                <dgm:constr type="ctrY" for="ch" forName="textparent_4" refType="ctrY" refFor="ch" refForName="picture_4"/>
                <dgm:constr type="primFontSz" for="des" forName="text_4" refType="primFontSz" refFor="des" refForName="text_2" op="equ"/>
                <dgm:constr type="w" for="ch" forName="picture_5" refType="w" refFor="ch" refForName="picture_1" fact="0.15"/>
                <dgm:constr type="h" for="ch" forName="picture_5" refType="h" refFor="ch" refForName="picture_1" fact="0.15"/>
                <dgm:constr type="r" for="ch" forName="picture_5" refType="w"/>
                <dgm:constr type="rOff" for="ch" forName="picture_5" refType="w" refFor="ch" refForName="picture_1" fact="-1.21"/>
                <dgm:constr type="ctrY" for="ch" forName="picture_5" refType="h" refFor="ch" refForName="picture_1" fact="0.595"/>
                <dgm:constr type="r" for="ch" forName="line_5" refType="ctrX" refFor="ch" refForName="picture_1"/>
                <dgm:constr type="h" for="ch" forName="line_5"/>
                <dgm:constr type="l" for="ch" forName="line_5" refType="ctrX" refFor="ch" refForName="picture_5"/>
                <dgm:constr type="ctrY" for="ch" forName="line_5" refType="ctrY" refFor="ch" refForName="picture_5"/>
                <dgm:constr type="l" for="ch" forName="textparent_5"/>
                <dgm:constr type="h" for="ch" forName="textparent_5" refType="h" refFor="ch" refForName="picture_5"/>
                <dgm:constr type="r" for="ch" forName="textparent_5" refType="l" refFor="ch" refForName="picture_5"/>
                <dgm:constr type="ctrY" for="ch" forName="textparent_5" refType="ctrY" refFor="ch" refForName="picture_5"/>
                <dgm:constr type="primFontSz" for="des" forName="text_5" refType="primFontSz" refFor="des" refForName="text_2" op="equ"/>
                <dgm:constr type="w" for="ch" forName="picture_6" refType="w" refFor="ch" refForName="picture_1" fact="0.15"/>
                <dgm:constr type="h" for="ch" forName="picture_6" refType="h" refFor="ch" refForName="picture_1" fact="0.15"/>
                <dgm:constr type="r" for="ch" forName="picture_6" refType="w"/>
                <dgm:constr type="rOff" for="ch" forName="picture_6" refType="w" refFor="ch" refForName="picture_1" fact="-1.2898"/>
                <dgm:constr type="ctrY" for="ch" forName="picture_6" refType="h" refFor="ch" refForName="picture_1" fact="0.773"/>
                <dgm:constr type="r" for="ch" forName="line_6" refType="ctrX" refFor="ch" refForName="picture_1"/>
                <dgm:constr type="h" for="ch" forName="line_6"/>
                <dgm:constr type="l" for="ch" forName="line_6" refType="ctrX" refFor="ch" refForName="picture_6"/>
                <dgm:constr type="ctrY" for="ch" forName="line_6" refType="ctrY" refFor="ch" refForName="picture_6"/>
                <dgm:constr type="l" for="ch" forName="textparent_6"/>
                <dgm:constr type="h" for="ch" forName="textparent_6" refType="h" refFor="ch" refForName="picture_6"/>
                <dgm:constr type="r" for="ch" forName="textparent_6" refType="l" refFor="ch" refForName="picture_6"/>
                <dgm:constr type="ctrY" for="ch" forName="textparent_6" refType="ctrY" refFor="ch" refForName="picture_6"/>
                <dgm:constr type="primFontSz" for="des" forName="text_6" refType="primFontSz" refFor="des" refForName="text_2" op="equ"/>
                <dgm:constr type="w" for="ch" forName="picture_7" refType="w" refFor="ch" refForName="picture_1" fact="0.15"/>
                <dgm:constr type="h" for="ch" forName="picture_7" refType="h" refFor="ch" refForName="picture_1" fact="0.15"/>
                <dgm:constr type="r" for="ch" forName="picture_7" refType="w"/>
                <dgm:constr type="rOff" for="ch" forName="picture_7" refType="w" refFor="ch" refForName="picture_1" fact="-1.4363"/>
                <dgm:constr type="ctrY" for="ch" forName="picture_7" refType="h" refFor="ch" refForName="picture_1" fact="0.925"/>
                <dgm:constr type="r" for="ch" forName="line_7" refType="ctrX" refFor="ch" refForName="picture_1"/>
                <dgm:constr type="h" for="ch" forName="line_7"/>
                <dgm:constr type="l" for="ch" forName="line_7" refType="ctrX" refFor="ch" refForName="picture_7"/>
                <dgm:constr type="ctrY" for="ch" forName="line_7" refType="ctrY" refFor="ch" refForName="picture_7"/>
                <dgm:constr type="l" for="ch" forName="textparent_7"/>
                <dgm:constr type="h" for="ch" forName="textparent_7" refType="h" refFor="ch" refForName="picture_7"/>
                <dgm:constr type="r" for="ch" forName="textparent_7" refType="l" refFor="ch" refForName="picture_7"/>
                <dgm:constr type="ctrY" for="ch" forName="textparent_7" refType="ctrY" refFor="ch" refForName="picture_7"/>
                <dgm:constr type="primFontSz" for="des" forName="text_7" refType="primFontSz" refFor="des" refForName="text_2" op="equ"/>
              </dgm:constrLst>
            </dgm:else>
          </dgm:choose>
        </dgm:else>
      </dgm:choose>
      <dgm:forEach name="wrapper" axis="self" ptType="parTrans">
        <dgm:forEach name="wrapper2" axis="self" ptType="sibTrans" st="2">
          <dgm:forEach name="pictureRepeat" axis="self">
            <dgm:layoutNode name="pictureRepeatNode" styleLbl="alignImgPlace1">
              <dgm:alg type="sp"/>
              <dgm:shape xmlns:r="http://schemas.openxmlformats.org/officeDocument/2006/relationships" type="ellipse" r:blip="" blipPhldr="1">
                <dgm:adjLst/>
              </dgm:shape>
              <dgm:presOf axis="self"/>
            </dgm:layoutNode>
          </dgm:forEach>
        </dgm:forEach>
      </dgm:forEach>
      <dgm:forEach name="Name28" axis="ch" ptType="sibTrans" hideLastTrans="0" cnt="1">
        <dgm:layoutNode name="picture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9" ref="pictureRepeat"/>
        </dgm:layoutNode>
      </dgm:forEach>
      <dgm:forEach name="Name30" axis="ch" ptType="node" cnt="1">
        <dgm:layoutNode name="text_1" styleLbl="node1">
          <dgm:varLst>
            <dgm:bulletEnabled val="1"/>
          </dgm:varLst>
          <dgm:alg type="tx">
            <dgm:param type="txAnchorVert" val="b"/>
            <dgm:param type="txAnchorVertCh" val="b"/>
            <dgm:param type="parTxRTLAlign" val="r"/>
            <dgm:param type="shpTxRTLAlignCh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primFontSz" val="65"/>
            <dgm:constr type="lMarg"/>
            <dgm:constr type="rMarg"/>
            <dgm:constr type="tMarg"/>
            <dgm:constr type="bMarg"/>
          </dgm:constrLst>
          <dgm:ruleLst>
            <dgm:rule type="primFontSz" val="5" fact="NaN" max="NaN"/>
          </dgm:ruleLst>
        </dgm:layoutNode>
      </dgm:forEach>
      <dgm:forEach name="Name31" axis="ch" ptType="sibTrans" hideLastTrans="0" st="2" cnt="1">
        <dgm:layoutNode name="picture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2" ref="pictureRepeat"/>
        </dgm:layoutNode>
      </dgm:forEach>
      <dgm:forEach name="Name33" axis="ch" ptType="node" st="2" cnt="1">
        <dgm:layoutNode name="line_2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2">
          <dgm:choose name="Name34">
            <dgm:if name="Name35" func="var" arg="dir" op="equ" val="norm">
              <dgm:alg type="lin">
                <dgm:param type="horzAlign" val="l"/>
              </dgm:alg>
            </dgm:if>
            <dgm:else name="Name36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2" refType="w"/>
            <dgm:constr type="h" for="ch" forName="text_2" refType="h"/>
          </dgm:constrLst>
          <dgm:presOf/>
          <dgm:layoutNode name="text_2" styleLbl="revTx">
            <dgm:varLst>
              <dgm:bulletEnabled val="1"/>
            </dgm:varLst>
            <dgm:choose name="Name37">
              <dgm:if name="Name38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39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0" axis="ch" ptType="sibTrans" hideLastTrans="0" st="3" cnt="1">
        <dgm:layoutNode name="picture_3">
          <dgm:alg type="sp"/>
          <dgm:shape xmlns:r="http://schemas.openxmlformats.org/officeDocument/2006/relationships" r:blip="">
            <dgm:adjLst/>
          </dgm:shape>
          <dgm:presOf/>
          <dgm:constrLst/>
          <dgm:forEach name="Name41" ref="pictureRepeat"/>
        </dgm:layoutNode>
      </dgm:forEach>
      <dgm:forEach name="Name42" axis="ch" ptType="node" st="3" cnt="1">
        <dgm:layoutNode name="line_3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3">
          <dgm:choose name="Name43">
            <dgm:if name="Name44" func="var" arg="dir" op="equ" val="norm">
              <dgm:alg type="lin">
                <dgm:param type="horzAlign" val="l"/>
              </dgm:alg>
            </dgm:if>
            <dgm:else name="Name45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3" refType="w"/>
            <dgm:constr type="h" for="ch" forName="text_3" refType="h"/>
          </dgm:constrLst>
          <dgm:presOf/>
          <dgm:layoutNode name="text_3" styleLbl="revTx">
            <dgm:varLst>
              <dgm:bulletEnabled val="1"/>
            </dgm:varLst>
            <dgm:choose name="Name46">
              <dgm:if name="Name47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48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49" axis="ch" ptType="sibTrans" hideLastTrans="0" st="4" cnt="1">
        <dgm:layoutNode name="picture_4">
          <dgm:alg type="sp"/>
          <dgm:shape xmlns:r="http://schemas.openxmlformats.org/officeDocument/2006/relationships" r:blip="">
            <dgm:adjLst/>
          </dgm:shape>
          <dgm:presOf/>
          <dgm:constrLst/>
          <dgm:forEach name="Name50" ref="pictureRepeat"/>
        </dgm:layoutNode>
      </dgm:forEach>
      <dgm:forEach name="Name51" axis="ch" ptType="node" st="4" cnt="1">
        <dgm:layoutNode name="line_4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4">
          <dgm:choose name="Name52">
            <dgm:if name="Name53" func="var" arg="dir" op="equ" val="norm">
              <dgm:alg type="lin">
                <dgm:param type="horzAlign" val="l"/>
              </dgm:alg>
            </dgm:if>
            <dgm:else name="Name54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4" refType="w"/>
            <dgm:constr type="h" for="ch" forName="text_4" refType="h"/>
          </dgm:constrLst>
          <dgm:presOf/>
          <dgm:layoutNode name="text_4" styleLbl="revTx">
            <dgm:varLst>
              <dgm:bulletEnabled val="1"/>
            </dgm:varLst>
            <dgm:choose name="Name55">
              <dgm:if name="Name56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57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58" axis="ch" ptType="sibTrans" hideLastTrans="0" st="5" cnt="1">
        <dgm:layoutNode name="picture_5">
          <dgm:alg type="sp"/>
          <dgm:shape xmlns:r="http://schemas.openxmlformats.org/officeDocument/2006/relationships" r:blip="">
            <dgm:adjLst/>
          </dgm:shape>
          <dgm:presOf/>
          <dgm:constrLst/>
          <dgm:forEach name="Name59" ref="pictureRepeat"/>
        </dgm:layoutNode>
      </dgm:forEach>
      <dgm:forEach name="Name60" axis="ch" ptType="node" st="5" cnt="1">
        <dgm:layoutNode name="line_5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5">
          <dgm:choose name="Name61">
            <dgm:if name="Name62" func="var" arg="dir" op="equ" val="norm">
              <dgm:alg type="lin">
                <dgm:param type="horzAlign" val="l"/>
              </dgm:alg>
            </dgm:if>
            <dgm:else name="Name63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5" refType="w"/>
            <dgm:constr type="h" for="ch" forName="text_5" refType="h"/>
          </dgm:constrLst>
          <dgm:presOf/>
          <dgm:layoutNode name="text_5" styleLbl="revTx">
            <dgm:varLst>
              <dgm:bulletEnabled val="1"/>
            </dgm:varLst>
            <dgm:choose name="Name64">
              <dgm:if name="Name65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66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67" axis="ch" ptType="sibTrans" hideLastTrans="0" st="6" cnt="1">
        <dgm:layoutNode name="picture_6">
          <dgm:alg type="sp"/>
          <dgm:shape xmlns:r="http://schemas.openxmlformats.org/officeDocument/2006/relationships" r:blip="">
            <dgm:adjLst/>
          </dgm:shape>
          <dgm:presOf/>
          <dgm:constrLst/>
          <dgm:forEach name="Name68" ref="pictureRepeat"/>
        </dgm:layoutNode>
      </dgm:forEach>
      <dgm:forEach name="Name69" axis="ch" ptType="node" st="6" cnt="1">
        <dgm:layoutNode name="line_6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6">
          <dgm:choose name="Name70">
            <dgm:if name="Name71" func="var" arg="dir" op="equ" val="norm">
              <dgm:alg type="lin">
                <dgm:param type="horzAlign" val="l"/>
              </dgm:alg>
            </dgm:if>
            <dgm:else name="Name72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6" refType="w"/>
            <dgm:constr type="h" for="ch" forName="text_6" refType="h"/>
          </dgm:constrLst>
          <dgm:presOf/>
          <dgm:layoutNode name="text_6" styleLbl="revTx">
            <dgm:varLst>
              <dgm:bulletEnabled val="1"/>
            </dgm:varLst>
            <dgm:choose name="Name73">
              <dgm:if name="Name74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75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  <dgm:forEach name="Name76" axis="ch" ptType="sibTrans" hideLastTrans="0" st="7" cnt="1">
        <dgm:layoutNode name="picture_7">
          <dgm:alg type="sp"/>
          <dgm:shape xmlns:r="http://schemas.openxmlformats.org/officeDocument/2006/relationships" r:blip="">
            <dgm:adjLst/>
          </dgm:shape>
          <dgm:presOf/>
          <dgm:constrLst/>
          <dgm:forEach name="Name77" ref="pictureRepeat"/>
        </dgm:layoutNode>
      </dgm:forEach>
      <dgm:forEach name="Name78" axis="ch" ptType="node" st="7" cnt="1">
        <dgm:layoutNode name="line_7" styleLbl="parChTrans1D1">
          <dgm:alg type="sp"/>
          <dgm:shape xmlns:r="http://schemas.openxmlformats.org/officeDocument/2006/relationships" type="line" r:blip="" zOrderOff="-100">
            <dgm:adjLst/>
          </dgm:shape>
          <dgm:presOf/>
        </dgm:layoutNode>
        <dgm:layoutNode name="textparent_7">
          <dgm:choose name="Name79">
            <dgm:if name="Name80" func="var" arg="dir" op="equ" val="norm">
              <dgm:alg type="lin">
                <dgm:param type="horzAlign" val="l"/>
              </dgm:alg>
            </dgm:if>
            <dgm:else name="Name81">
              <dgm:alg type="lin">
                <dgm:param type="horzAlign" val="r"/>
              </dgm:alg>
            </dgm:else>
          </dgm:choose>
          <dgm:shape xmlns:r="http://schemas.openxmlformats.org/officeDocument/2006/relationships" type="rect" r:blip="" hideGeom="1">
            <dgm:adjLst/>
          </dgm:shape>
          <dgm:constrLst>
            <dgm:constr type="userW" for="ch" forName="text_7" refType="w"/>
            <dgm:constr type="h" for="ch" forName="text_7" refType="h"/>
          </dgm:constrLst>
          <dgm:presOf/>
          <dgm:layoutNode name="text_7" styleLbl="revTx">
            <dgm:varLst>
              <dgm:bulletEnabled val="1"/>
            </dgm:varLst>
            <dgm:choose name="Name82">
              <dgm:if name="Name83" func="var" arg="dir" op="equ" val="norm">
                <dgm:alg type="tx">
                  <dgm:param type="parTxLTRAlign" val="l"/>
                  <dgm:param type="shpTxLTRAlignCh" val="l"/>
                  <dgm:param type="parTxRTLAlign" val="r"/>
                  <dgm:param type="shpTxRTLAlignCh" val="r"/>
                </dgm:alg>
              </dgm:if>
              <dgm:else name="Name84">
                <dgm:alg type="tx">
                  <dgm:param type="parTxLTRAlign" val="r"/>
                  <dgm:param type="shpTxLTRAlignCh" val="r"/>
                  <dgm:param type="parTxRTLAlign" val="r"/>
                  <dgm:param type="shpTxRTLAlignCh" val="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userW"/>
              <dgm:constr type="w" refType="userW" fact="0.1"/>
              <dgm:constr type="lMarg" refType="primFontSz" fact="0.3"/>
              <dgm:constr type="rMarg" refType="primFontSz" fact="0.3"/>
              <dgm:constr type="tMarg"/>
              <dgm:constr type="bMarg"/>
            </dgm:constrLst>
            <dgm:ruleLst>
              <dgm:rule type="w" val="NaN" fact="1" max="NaN"/>
              <dgm:rule type="primFontSz" val="5" fact="NaN" max="NaN"/>
            </dgm:ruleLst>
          </dgm:layoutNode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10/7/2025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‹Nº›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5.xml"/><Relationship Id="rId13" Type="http://schemas.openxmlformats.org/officeDocument/2006/relationships/image" Target="../media/image17.png"/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12" Type="http://schemas.microsoft.com/office/2007/relationships/diagramDrawing" Target="../diagrams/drawing15.xml"/><Relationship Id="rId17" Type="http://schemas.openxmlformats.org/officeDocument/2006/relationships/image" Target="../media/image13.png"/><Relationship Id="rId2" Type="http://schemas.openxmlformats.org/officeDocument/2006/relationships/image" Target="../media/image10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4.xml"/><Relationship Id="rId11" Type="http://schemas.openxmlformats.org/officeDocument/2006/relationships/diagramColors" Target="../diagrams/colors15.xml"/><Relationship Id="rId5" Type="http://schemas.openxmlformats.org/officeDocument/2006/relationships/diagramQuickStyle" Target="../diagrams/quickStyle14.xml"/><Relationship Id="rId15" Type="http://schemas.openxmlformats.org/officeDocument/2006/relationships/image" Target="../media/image3.png"/><Relationship Id="rId10" Type="http://schemas.openxmlformats.org/officeDocument/2006/relationships/diagramQuickStyle" Target="../diagrams/quickStyle15.xml"/><Relationship Id="rId4" Type="http://schemas.openxmlformats.org/officeDocument/2006/relationships/diagramLayout" Target="../diagrams/layout14.xml"/><Relationship Id="rId9" Type="http://schemas.openxmlformats.org/officeDocument/2006/relationships/diagramLayout" Target="../diagrams/layout15.xml"/><Relationship Id="rId14" Type="http://schemas.openxmlformats.org/officeDocument/2006/relationships/image" Target="../media/image18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7.xml"/><Relationship Id="rId13" Type="http://schemas.openxmlformats.org/officeDocument/2006/relationships/image" Target="../media/image3.png"/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12" Type="http://schemas.microsoft.com/office/2007/relationships/diagramDrawing" Target="../diagrams/drawing17.xml"/><Relationship Id="rId17" Type="http://schemas.openxmlformats.org/officeDocument/2006/relationships/image" Target="../media/image16.png"/><Relationship Id="rId2" Type="http://schemas.openxmlformats.org/officeDocument/2006/relationships/image" Target="../media/image10.png"/><Relationship Id="rId16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6.xml"/><Relationship Id="rId11" Type="http://schemas.openxmlformats.org/officeDocument/2006/relationships/diagramColors" Target="../diagrams/colors17.xml"/><Relationship Id="rId5" Type="http://schemas.openxmlformats.org/officeDocument/2006/relationships/diagramQuickStyle" Target="../diagrams/quickStyle16.xml"/><Relationship Id="rId15" Type="http://schemas.openxmlformats.org/officeDocument/2006/relationships/image" Target="../media/image19.png"/><Relationship Id="rId10" Type="http://schemas.openxmlformats.org/officeDocument/2006/relationships/diagramQuickStyle" Target="../diagrams/quickStyle17.xml"/><Relationship Id="rId4" Type="http://schemas.openxmlformats.org/officeDocument/2006/relationships/diagramLayout" Target="../diagrams/layout16.xml"/><Relationship Id="rId9" Type="http://schemas.openxmlformats.org/officeDocument/2006/relationships/diagramLayout" Target="../diagrams/layout17.xml"/><Relationship Id="rId1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22.png"/><Relationship Id="rId7" Type="http://schemas.openxmlformats.org/officeDocument/2006/relationships/image" Target="../media/image16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5.png"/><Relationship Id="rId7" Type="http://schemas.openxmlformats.org/officeDocument/2006/relationships/image" Target="../media/image2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png"/><Relationship Id="rId5" Type="http://schemas.openxmlformats.org/officeDocument/2006/relationships/image" Target="../media/image23.png"/><Relationship Id="rId10" Type="http://schemas.openxmlformats.org/officeDocument/2006/relationships/image" Target="../media/image20.png"/><Relationship Id="rId4" Type="http://schemas.openxmlformats.org/officeDocument/2006/relationships/image" Target="../media/image25.png"/><Relationship Id="rId9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9.png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3.png"/><Relationship Id="rId7" Type="http://schemas.openxmlformats.org/officeDocument/2006/relationships/image" Target="../media/image1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5.png"/><Relationship Id="rId9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3.png"/><Relationship Id="rId7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23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image" Target="../media/image3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2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.png"/><Relationship Id="rId7" Type="http://schemas.openxmlformats.org/officeDocument/2006/relationships/image" Target="../media/image3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Relationship Id="rId9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Relationship Id="rId9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image" Target="../media/image3.png"/><Relationship Id="rId7" Type="http://schemas.openxmlformats.org/officeDocument/2006/relationships/image" Target="../media/image38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.png"/><Relationship Id="rId7" Type="http://schemas.openxmlformats.org/officeDocument/2006/relationships/image" Target="../media/image40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image" Target="../media/image3.png"/><Relationship Id="rId7" Type="http://schemas.openxmlformats.org/officeDocument/2006/relationships/image" Target="../media/image42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4.emf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16.png"/><Relationship Id="rId4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diagramData" Target="../diagrams/data18.xml"/><Relationship Id="rId7" Type="http://schemas.microsoft.com/office/2007/relationships/diagramDrawing" Target="../diagrams/drawing18.xml"/><Relationship Id="rId12" Type="http://schemas.openxmlformats.org/officeDocument/2006/relationships/image" Target="../media/image45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8.xml"/><Relationship Id="rId11" Type="http://schemas.openxmlformats.org/officeDocument/2006/relationships/image" Target="../media/image14.png"/><Relationship Id="rId5" Type="http://schemas.openxmlformats.org/officeDocument/2006/relationships/diagramQuickStyle" Target="../diagrams/quickStyle18.xml"/><Relationship Id="rId10" Type="http://schemas.openxmlformats.org/officeDocument/2006/relationships/image" Target="../media/image23.png"/><Relationship Id="rId4" Type="http://schemas.openxmlformats.org/officeDocument/2006/relationships/diagramLayout" Target="../diagrams/layout18.xml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7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9.xml"/><Relationship Id="rId13" Type="http://schemas.openxmlformats.org/officeDocument/2006/relationships/image" Target="../media/image49.png"/><Relationship Id="rId3" Type="http://schemas.openxmlformats.org/officeDocument/2006/relationships/image" Target="../media/image3.png"/><Relationship Id="rId7" Type="http://schemas.openxmlformats.org/officeDocument/2006/relationships/image" Target="../media/image48.png"/><Relationship Id="rId12" Type="http://schemas.microsoft.com/office/2007/relationships/diagramDrawing" Target="../diagrams/drawing19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11" Type="http://schemas.openxmlformats.org/officeDocument/2006/relationships/diagramColors" Target="../diagrams/colors19.xml"/><Relationship Id="rId5" Type="http://schemas.openxmlformats.org/officeDocument/2006/relationships/image" Target="../media/image23.png"/><Relationship Id="rId10" Type="http://schemas.openxmlformats.org/officeDocument/2006/relationships/diagramQuickStyle" Target="../diagrams/quickStyle19.xml"/><Relationship Id="rId4" Type="http://schemas.openxmlformats.org/officeDocument/2006/relationships/image" Target="../media/image5.png"/><Relationship Id="rId9" Type="http://schemas.openxmlformats.org/officeDocument/2006/relationships/diagramLayout" Target="../diagrams/layout19.xml"/><Relationship Id="rId1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0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0.xml"/><Relationship Id="rId12" Type="http://schemas.openxmlformats.org/officeDocument/2006/relationships/image" Target="../media/image14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0.xml"/><Relationship Id="rId11" Type="http://schemas.microsoft.com/office/2007/relationships/hdphoto" Target="../media/hdphoto2.wdp"/><Relationship Id="rId5" Type="http://schemas.openxmlformats.org/officeDocument/2006/relationships/diagramData" Target="../diagrams/data20.xml"/><Relationship Id="rId10" Type="http://schemas.openxmlformats.org/officeDocument/2006/relationships/image" Target="../media/image50.png"/><Relationship Id="rId4" Type="http://schemas.openxmlformats.org/officeDocument/2006/relationships/image" Target="../media/image5.png"/><Relationship Id="rId9" Type="http://schemas.microsoft.com/office/2007/relationships/diagramDrawing" Target="../diagrams/drawing20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5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jpeg"/><Relationship Id="rId5" Type="http://schemas.openxmlformats.org/officeDocument/2006/relationships/image" Target="../media/image51.png"/><Relationship Id="rId4" Type="http://schemas.openxmlformats.org/officeDocument/2006/relationships/image" Target="../media/image5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1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1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1.xml"/><Relationship Id="rId5" Type="http://schemas.openxmlformats.org/officeDocument/2006/relationships/image" Target="../media/image14.png"/><Relationship Id="rId10" Type="http://schemas.microsoft.com/office/2007/relationships/diagramDrawing" Target="../diagrams/drawing21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2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12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.xml"/><Relationship Id="rId11" Type="http://schemas.microsoft.com/office/2007/relationships/hdphoto" Target="../media/hdphoto1.wdp"/><Relationship Id="rId5" Type="http://schemas.openxmlformats.org/officeDocument/2006/relationships/diagramData" Target="../diagrams/data2.xml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microsoft.com/office/2007/relationships/diagramDrawing" Target="../diagrams/drawing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2.xml"/><Relationship Id="rId13" Type="http://schemas.openxmlformats.org/officeDocument/2006/relationships/diagramQuickStyle" Target="../diagrams/quickStyle23.xml"/><Relationship Id="rId3" Type="http://schemas.openxmlformats.org/officeDocument/2006/relationships/image" Target="../media/image3.png"/><Relationship Id="rId7" Type="http://schemas.openxmlformats.org/officeDocument/2006/relationships/diagramLayout" Target="../diagrams/layout22.xml"/><Relationship Id="rId12" Type="http://schemas.openxmlformats.org/officeDocument/2006/relationships/diagramLayout" Target="../diagrams/layout2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2.xml"/><Relationship Id="rId11" Type="http://schemas.openxmlformats.org/officeDocument/2006/relationships/diagramData" Target="../diagrams/data23.xml"/><Relationship Id="rId5" Type="http://schemas.openxmlformats.org/officeDocument/2006/relationships/image" Target="../media/image14.png"/><Relationship Id="rId15" Type="http://schemas.microsoft.com/office/2007/relationships/diagramDrawing" Target="../diagrams/drawing23.xml"/><Relationship Id="rId10" Type="http://schemas.microsoft.com/office/2007/relationships/diagramDrawing" Target="../diagrams/drawing22.xml"/><Relationship Id="rId4" Type="http://schemas.openxmlformats.org/officeDocument/2006/relationships/image" Target="../media/image5.png"/><Relationship Id="rId9" Type="http://schemas.openxmlformats.org/officeDocument/2006/relationships/diagramColors" Target="../diagrams/colors22.xml"/><Relationship Id="rId14" Type="http://schemas.openxmlformats.org/officeDocument/2006/relationships/diagramColors" Target="../diagrams/colors23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4.xml"/><Relationship Id="rId3" Type="http://schemas.openxmlformats.org/officeDocument/2006/relationships/chart" Target="../charts/chart1.xml"/><Relationship Id="rId7" Type="http://schemas.openxmlformats.org/officeDocument/2006/relationships/diagramLayout" Target="../diagrams/layout24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diagramData" Target="../diagrams/data24.xml"/><Relationship Id="rId11" Type="http://schemas.openxmlformats.org/officeDocument/2006/relationships/image" Target="../media/image14.png"/><Relationship Id="rId5" Type="http://schemas.openxmlformats.org/officeDocument/2006/relationships/image" Target="../media/image5.png"/><Relationship Id="rId10" Type="http://schemas.microsoft.com/office/2007/relationships/diagramDrawing" Target="../diagrams/drawing24.xml"/><Relationship Id="rId4" Type="http://schemas.openxmlformats.org/officeDocument/2006/relationships/image" Target="../media/image3.png"/><Relationship Id="rId9" Type="http://schemas.openxmlformats.org/officeDocument/2006/relationships/diagramColors" Target="../diagrams/colors24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5.xml"/><Relationship Id="rId3" Type="http://schemas.openxmlformats.org/officeDocument/2006/relationships/image" Target="../media/image3.png"/><Relationship Id="rId7" Type="http://schemas.openxmlformats.org/officeDocument/2006/relationships/diagramQuickStyle" Target="../diagrams/quickStyle25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diagramLayout" Target="../diagrams/layout25.xml"/><Relationship Id="rId5" Type="http://schemas.openxmlformats.org/officeDocument/2006/relationships/diagramData" Target="../diagrams/data25.xml"/><Relationship Id="rId10" Type="http://schemas.openxmlformats.org/officeDocument/2006/relationships/image" Target="../media/image14.png"/><Relationship Id="rId4" Type="http://schemas.openxmlformats.org/officeDocument/2006/relationships/image" Target="../media/image5.png"/><Relationship Id="rId9" Type="http://schemas.microsoft.com/office/2007/relationships/diagramDrawing" Target="../diagrams/drawing25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14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6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6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6.xml"/><Relationship Id="rId5" Type="http://schemas.openxmlformats.org/officeDocument/2006/relationships/diagramLayout" Target="../diagrams/layout26.xml"/><Relationship Id="rId4" Type="http://schemas.openxmlformats.org/officeDocument/2006/relationships/diagramData" Target="../diagrams/data26.xml"/><Relationship Id="rId9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27.xml"/><Relationship Id="rId3" Type="http://schemas.openxmlformats.org/officeDocument/2006/relationships/image" Target="../media/image3.png"/><Relationship Id="rId7" Type="http://schemas.openxmlformats.org/officeDocument/2006/relationships/diagramColors" Target="../diagrams/colors27.xml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diagramQuickStyle" Target="../diagrams/quickStyle27.xml"/><Relationship Id="rId5" Type="http://schemas.openxmlformats.org/officeDocument/2006/relationships/diagramLayout" Target="../diagrams/layout27.xml"/><Relationship Id="rId4" Type="http://schemas.openxmlformats.org/officeDocument/2006/relationships/diagramData" Target="../diagrams/data27.xml"/><Relationship Id="rId9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13" Type="http://schemas.openxmlformats.org/officeDocument/2006/relationships/diagramQuickStyle" Target="../diagrams/quickStyle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openxmlformats.org/officeDocument/2006/relationships/diagramLayout" Target="../diagrams/layout4.xml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11" Type="http://schemas.openxmlformats.org/officeDocument/2006/relationships/diagramData" Target="../diagrams/data4.xml"/><Relationship Id="rId5" Type="http://schemas.openxmlformats.org/officeDocument/2006/relationships/diagramQuickStyle" Target="../diagrams/quickStyle3.xml"/><Relationship Id="rId15" Type="http://schemas.microsoft.com/office/2007/relationships/diagramDrawing" Target="../diagrams/drawing4.xml"/><Relationship Id="rId10" Type="http://schemas.openxmlformats.org/officeDocument/2006/relationships/image" Target="../media/image13.png"/><Relationship Id="rId4" Type="http://schemas.openxmlformats.org/officeDocument/2006/relationships/diagramLayout" Target="../diagrams/layout3.xml"/><Relationship Id="rId9" Type="http://schemas.openxmlformats.org/officeDocument/2006/relationships/image" Target="../media/image5.png"/><Relationship Id="rId14" Type="http://schemas.openxmlformats.org/officeDocument/2006/relationships/diagramColors" Target="../diagrams/colors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diagramLayout" Target="../diagrams/layout6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openxmlformats.org/officeDocument/2006/relationships/diagramData" Target="../diagrams/data6.xml"/><Relationship Id="rId17" Type="http://schemas.openxmlformats.org/officeDocument/2006/relationships/image" Target="../media/image13.png"/><Relationship Id="rId2" Type="http://schemas.openxmlformats.org/officeDocument/2006/relationships/image" Target="../media/image10.png"/><Relationship Id="rId16" Type="http://schemas.microsoft.com/office/2007/relationships/diagramDrawing" Target="../diagrams/drawing6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5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5.xml"/><Relationship Id="rId15" Type="http://schemas.openxmlformats.org/officeDocument/2006/relationships/diagramColors" Target="../diagrams/colors6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5.xml"/><Relationship Id="rId9" Type="http://schemas.openxmlformats.org/officeDocument/2006/relationships/image" Target="../media/image18.svg"/><Relationship Id="rId14" Type="http://schemas.openxmlformats.org/officeDocument/2006/relationships/diagramQuickStyle" Target="../diagrams/quickStyle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12" Type="http://schemas.openxmlformats.org/officeDocument/2006/relationships/image" Target="../media/image13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11" Type="http://schemas.openxmlformats.org/officeDocument/2006/relationships/image" Target="../media/image5.png"/><Relationship Id="rId5" Type="http://schemas.openxmlformats.org/officeDocument/2006/relationships/diagramQuickStyle" Target="../diagrams/quickStyle7.xml"/><Relationship Id="rId10" Type="http://schemas.openxmlformats.org/officeDocument/2006/relationships/image" Target="../media/image3.png"/><Relationship Id="rId4" Type="http://schemas.openxmlformats.org/officeDocument/2006/relationships/diagramLayout" Target="../diagrams/layout7.xml"/><Relationship Id="rId9" Type="http://schemas.openxmlformats.org/officeDocument/2006/relationships/image" Target="../media/image18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9.xml"/><Relationship Id="rId13" Type="http://schemas.openxmlformats.org/officeDocument/2006/relationships/image" Target="../media/image17.png"/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12" Type="http://schemas.microsoft.com/office/2007/relationships/diagramDrawing" Target="../diagrams/drawing9.xml"/><Relationship Id="rId17" Type="http://schemas.openxmlformats.org/officeDocument/2006/relationships/image" Target="../media/image13.png"/><Relationship Id="rId2" Type="http://schemas.openxmlformats.org/officeDocument/2006/relationships/image" Target="../media/image10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8.xml"/><Relationship Id="rId11" Type="http://schemas.openxmlformats.org/officeDocument/2006/relationships/diagramColors" Target="../diagrams/colors9.xml"/><Relationship Id="rId5" Type="http://schemas.openxmlformats.org/officeDocument/2006/relationships/diagramQuickStyle" Target="../diagrams/quickStyle8.xml"/><Relationship Id="rId15" Type="http://schemas.openxmlformats.org/officeDocument/2006/relationships/image" Target="../media/image3.png"/><Relationship Id="rId10" Type="http://schemas.openxmlformats.org/officeDocument/2006/relationships/diagramQuickStyle" Target="../diagrams/quickStyle9.xml"/><Relationship Id="rId4" Type="http://schemas.openxmlformats.org/officeDocument/2006/relationships/diagramLayout" Target="../diagrams/layout8.xml"/><Relationship Id="rId9" Type="http://schemas.openxmlformats.org/officeDocument/2006/relationships/diagramLayout" Target="../diagrams/layout9.xml"/><Relationship Id="rId14" Type="http://schemas.openxmlformats.org/officeDocument/2006/relationships/image" Target="../media/image18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1.xml"/><Relationship Id="rId13" Type="http://schemas.openxmlformats.org/officeDocument/2006/relationships/image" Target="../media/image17.png"/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12" Type="http://schemas.microsoft.com/office/2007/relationships/diagramDrawing" Target="../diagrams/drawing11.xml"/><Relationship Id="rId17" Type="http://schemas.openxmlformats.org/officeDocument/2006/relationships/image" Target="../media/image13.png"/><Relationship Id="rId2" Type="http://schemas.openxmlformats.org/officeDocument/2006/relationships/image" Target="../media/image10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0.xml"/><Relationship Id="rId11" Type="http://schemas.openxmlformats.org/officeDocument/2006/relationships/diagramColors" Target="../diagrams/colors11.xml"/><Relationship Id="rId5" Type="http://schemas.openxmlformats.org/officeDocument/2006/relationships/diagramQuickStyle" Target="../diagrams/quickStyle10.xml"/><Relationship Id="rId15" Type="http://schemas.openxmlformats.org/officeDocument/2006/relationships/image" Target="../media/image3.png"/><Relationship Id="rId10" Type="http://schemas.openxmlformats.org/officeDocument/2006/relationships/diagramQuickStyle" Target="../diagrams/quickStyle11.xml"/><Relationship Id="rId4" Type="http://schemas.openxmlformats.org/officeDocument/2006/relationships/diagramLayout" Target="../diagrams/layout10.xml"/><Relationship Id="rId9" Type="http://schemas.openxmlformats.org/officeDocument/2006/relationships/diagramLayout" Target="../diagrams/layout11.xml"/><Relationship Id="rId14" Type="http://schemas.openxmlformats.org/officeDocument/2006/relationships/image" Target="../media/image1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13.xml"/><Relationship Id="rId13" Type="http://schemas.openxmlformats.org/officeDocument/2006/relationships/image" Target="../media/image17.png"/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12" Type="http://schemas.microsoft.com/office/2007/relationships/diagramDrawing" Target="../diagrams/drawing13.xml"/><Relationship Id="rId17" Type="http://schemas.openxmlformats.org/officeDocument/2006/relationships/image" Target="../media/image13.png"/><Relationship Id="rId2" Type="http://schemas.openxmlformats.org/officeDocument/2006/relationships/image" Target="../media/image10.png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2.xml"/><Relationship Id="rId11" Type="http://schemas.openxmlformats.org/officeDocument/2006/relationships/diagramColors" Target="../diagrams/colors13.xml"/><Relationship Id="rId5" Type="http://schemas.openxmlformats.org/officeDocument/2006/relationships/diagramQuickStyle" Target="../diagrams/quickStyle12.xml"/><Relationship Id="rId15" Type="http://schemas.openxmlformats.org/officeDocument/2006/relationships/image" Target="../media/image3.png"/><Relationship Id="rId10" Type="http://schemas.openxmlformats.org/officeDocument/2006/relationships/diagramQuickStyle" Target="../diagrams/quickStyle13.xml"/><Relationship Id="rId4" Type="http://schemas.openxmlformats.org/officeDocument/2006/relationships/diagramLayout" Target="../diagrams/layout12.xml"/><Relationship Id="rId9" Type="http://schemas.openxmlformats.org/officeDocument/2006/relationships/diagramLayout" Target="../diagrams/layout13.xml"/><Relationship Id="rId14" Type="http://schemas.openxmlformats.org/officeDocument/2006/relationships/image" Target="../media/image18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n 10">
            <a:extLst>
              <a:ext uri="{FF2B5EF4-FFF2-40B4-BE49-F238E27FC236}">
                <a16:creationId xmlns:a16="http://schemas.microsoft.com/office/drawing/2014/main" id="{90B8C109-FCDD-4CB3-B7B9-E902F7D5D8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8258355" y="380177"/>
            <a:ext cx="2116722" cy="1789176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 rot="397568">
            <a:off x="11066715" y="4149552"/>
            <a:ext cx="5041363" cy="3322335"/>
          </a:xfrm>
          <a:custGeom>
            <a:avLst/>
            <a:gdLst/>
            <a:ahLst/>
            <a:cxnLst/>
            <a:rect l="l" t="t" r="r" b="b"/>
            <a:pathLst>
              <a:path w="4277185" h="4277185">
                <a:moveTo>
                  <a:pt x="0" y="0"/>
                </a:moveTo>
                <a:lnTo>
                  <a:pt x="4277185" y="0"/>
                </a:lnTo>
                <a:lnTo>
                  <a:pt x="4277185" y="4277185"/>
                </a:lnTo>
                <a:lnTo>
                  <a:pt x="0" y="4277185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pSp>
        <p:nvGrpSpPr>
          <p:cNvPr id="4" name="Group 4"/>
          <p:cNvGrpSpPr/>
          <p:nvPr/>
        </p:nvGrpSpPr>
        <p:grpSpPr>
          <a:xfrm>
            <a:off x="-1176914" y="0"/>
            <a:ext cx="9515491" cy="10287000"/>
            <a:chOff x="0" y="0"/>
            <a:chExt cx="6349238" cy="6864029"/>
          </a:xfrm>
          <a:effectLst>
            <a:outerShdw blurRad="50800" dist="38100" algn="l" rotWithShape="0">
              <a:prstClr val="black">
                <a:alpha val="40000"/>
              </a:prstClr>
            </a:outerShdw>
          </a:effectLst>
        </p:grpSpPr>
        <p:sp>
          <p:nvSpPr>
            <p:cNvPr id="5" name="Freeform 5"/>
            <p:cNvSpPr/>
            <p:nvPr/>
          </p:nvSpPr>
          <p:spPr>
            <a:xfrm>
              <a:off x="-1220470" y="-200914"/>
              <a:ext cx="7579741" cy="7133396"/>
            </a:xfrm>
            <a:custGeom>
              <a:avLst/>
              <a:gdLst/>
              <a:ahLst/>
              <a:cxnLst/>
              <a:rect l="l" t="t" r="r" b="b"/>
              <a:pathLst>
                <a:path w="7579741" h="7133396">
                  <a:moveTo>
                    <a:pt x="7563231" y="615616"/>
                  </a:moveTo>
                  <a:cubicBezTo>
                    <a:pt x="7547864" y="634130"/>
                    <a:pt x="7490206" y="790877"/>
                    <a:pt x="7507224" y="825744"/>
                  </a:cubicBezTo>
                  <a:cubicBezTo>
                    <a:pt x="7525639" y="819110"/>
                    <a:pt x="7436739" y="916923"/>
                    <a:pt x="7482586" y="1035718"/>
                  </a:cubicBezTo>
                  <a:cubicBezTo>
                    <a:pt x="7469505" y="1057471"/>
                    <a:pt x="7553833" y="1079533"/>
                    <a:pt x="7546848" y="1125508"/>
                  </a:cubicBezTo>
                  <a:cubicBezTo>
                    <a:pt x="7534529" y="1148804"/>
                    <a:pt x="7489825" y="1141245"/>
                    <a:pt x="7525639" y="1172872"/>
                  </a:cubicBezTo>
                  <a:cubicBezTo>
                    <a:pt x="7533132" y="1275468"/>
                    <a:pt x="7579233" y="1314192"/>
                    <a:pt x="7428357" y="1598374"/>
                  </a:cubicBezTo>
                  <a:cubicBezTo>
                    <a:pt x="7398639" y="1593591"/>
                    <a:pt x="7317740" y="1906160"/>
                    <a:pt x="7205980" y="2139893"/>
                  </a:cubicBezTo>
                  <a:cubicBezTo>
                    <a:pt x="7222109" y="2184017"/>
                    <a:pt x="7240016" y="2204227"/>
                    <a:pt x="7202297" y="2285224"/>
                  </a:cubicBezTo>
                  <a:cubicBezTo>
                    <a:pt x="7208901" y="2305589"/>
                    <a:pt x="7273036" y="2341999"/>
                    <a:pt x="7239635" y="2395842"/>
                  </a:cubicBezTo>
                  <a:cubicBezTo>
                    <a:pt x="7204202" y="2497512"/>
                    <a:pt x="7205853" y="2734330"/>
                    <a:pt x="7250049" y="2772437"/>
                  </a:cubicBezTo>
                  <a:cubicBezTo>
                    <a:pt x="7275576" y="2761792"/>
                    <a:pt x="7186168" y="2963435"/>
                    <a:pt x="7233031" y="2974234"/>
                  </a:cubicBezTo>
                  <a:cubicBezTo>
                    <a:pt x="7217791" y="3043814"/>
                    <a:pt x="7278497" y="3084235"/>
                    <a:pt x="7147941" y="3231417"/>
                  </a:cubicBezTo>
                  <a:cubicBezTo>
                    <a:pt x="7045960" y="3305471"/>
                    <a:pt x="7168642" y="3364560"/>
                    <a:pt x="7069074" y="3470087"/>
                  </a:cubicBezTo>
                  <a:cubicBezTo>
                    <a:pt x="7109587" y="3511126"/>
                    <a:pt x="7008622" y="3538587"/>
                    <a:pt x="7081139" y="3732053"/>
                  </a:cubicBezTo>
                  <a:cubicBezTo>
                    <a:pt x="7090664" y="3743469"/>
                    <a:pt x="7034657" y="3802867"/>
                    <a:pt x="7017766" y="3853471"/>
                  </a:cubicBezTo>
                  <a:cubicBezTo>
                    <a:pt x="7063232" y="3913794"/>
                    <a:pt x="7012940" y="3909783"/>
                    <a:pt x="6997446" y="4014692"/>
                  </a:cubicBezTo>
                  <a:cubicBezTo>
                    <a:pt x="6914515" y="4093529"/>
                    <a:pt x="6917309" y="4130093"/>
                    <a:pt x="6838696" y="4248734"/>
                  </a:cubicBezTo>
                  <a:cubicBezTo>
                    <a:pt x="6861556" y="4239940"/>
                    <a:pt x="6889496" y="4298720"/>
                    <a:pt x="6822313" y="4436492"/>
                  </a:cubicBezTo>
                  <a:cubicBezTo>
                    <a:pt x="6817868" y="4460404"/>
                    <a:pt x="6727190" y="4483546"/>
                    <a:pt x="6704838" y="4538161"/>
                  </a:cubicBezTo>
                  <a:cubicBezTo>
                    <a:pt x="6674739" y="4562846"/>
                    <a:pt x="6736080" y="4601879"/>
                    <a:pt x="6667881" y="4603112"/>
                  </a:cubicBezTo>
                  <a:cubicBezTo>
                    <a:pt x="6676517" y="4659270"/>
                    <a:pt x="6621399" y="4645848"/>
                    <a:pt x="6607683" y="4670224"/>
                  </a:cubicBezTo>
                  <a:cubicBezTo>
                    <a:pt x="6650990" y="4702931"/>
                    <a:pt x="6618478" y="4696143"/>
                    <a:pt x="6653657" y="4714656"/>
                  </a:cubicBezTo>
                  <a:cubicBezTo>
                    <a:pt x="6651371" y="4802287"/>
                    <a:pt x="6546469" y="4928796"/>
                    <a:pt x="6552819" y="5037717"/>
                  </a:cubicBezTo>
                  <a:cubicBezTo>
                    <a:pt x="6516370" y="5144632"/>
                    <a:pt x="6542786" y="5188293"/>
                    <a:pt x="6490208" y="5305391"/>
                  </a:cubicBezTo>
                  <a:cubicBezTo>
                    <a:pt x="6527419" y="5319276"/>
                    <a:pt x="6500749" y="5335938"/>
                    <a:pt x="6457696" y="5430666"/>
                  </a:cubicBezTo>
                  <a:cubicBezTo>
                    <a:pt x="6503289" y="5461984"/>
                    <a:pt x="6486271" y="5533415"/>
                    <a:pt x="6438519" y="5617035"/>
                  </a:cubicBezTo>
                  <a:cubicBezTo>
                    <a:pt x="6519418" y="5674426"/>
                    <a:pt x="6472682" y="5854161"/>
                    <a:pt x="6428232" y="5925901"/>
                  </a:cubicBezTo>
                  <a:cubicBezTo>
                    <a:pt x="6441440" y="5985299"/>
                    <a:pt x="6419596" y="6048245"/>
                    <a:pt x="6364732" y="6101162"/>
                  </a:cubicBezTo>
                  <a:cubicBezTo>
                    <a:pt x="6326251" y="6223660"/>
                    <a:pt x="6311773" y="6325021"/>
                    <a:pt x="6153531" y="6449524"/>
                  </a:cubicBezTo>
                  <a:cubicBezTo>
                    <a:pt x="6108954" y="6545332"/>
                    <a:pt x="6112764" y="6607660"/>
                    <a:pt x="6025007" y="6735558"/>
                  </a:cubicBezTo>
                  <a:cubicBezTo>
                    <a:pt x="5990082" y="6780761"/>
                    <a:pt x="5948299" y="6730312"/>
                    <a:pt x="5956046" y="6811000"/>
                  </a:cubicBezTo>
                  <a:cubicBezTo>
                    <a:pt x="5906770" y="6833680"/>
                    <a:pt x="5970270" y="6904956"/>
                    <a:pt x="5856605" y="6965588"/>
                  </a:cubicBezTo>
                  <a:cubicBezTo>
                    <a:pt x="5875401" y="7038716"/>
                    <a:pt x="5926582" y="7072945"/>
                    <a:pt x="5715762" y="7050442"/>
                  </a:cubicBezTo>
                  <a:cubicBezTo>
                    <a:pt x="4322445" y="7047047"/>
                    <a:pt x="2963291" y="7060469"/>
                    <a:pt x="1505204" y="7045350"/>
                  </a:cubicBezTo>
                  <a:cubicBezTo>
                    <a:pt x="1422400" y="7036094"/>
                    <a:pt x="1221740" y="7133396"/>
                    <a:pt x="1265555" y="6920538"/>
                  </a:cubicBezTo>
                  <a:cubicBezTo>
                    <a:pt x="1276477" y="4922316"/>
                    <a:pt x="1248029" y="2872873"/>
                    <a:pt x="1253236" y="880668"/>
                  </a:cubicBezTo>
                  <a:cubicBezTo>
                    <a:pt x="1408430" y="0"/>
                    <a:pt x="0" y="259540"/>
                    <a:pt x="6352667" y="212793"/>
                  </a:cubicBezTo>
                  <a:cubicBezTo>
                    <a:pt x="6709537" y="222667"/>
                    <a:pt x="7224776" y="185928"/>
                    <a:pt x="7545070" y="225907"/>
                  </a:cubicBezTo>
                  <a:cubicBezTo>
                    <a:pt x="7579741" y="241798"/>
                    <a:pt x="7569835" y="581983"/>
                    <a:pt x="7563231" y="615616"/>
                  </a:cubicBezTo>
                  <a:close/>
                </a:path>
              </a:pathLst>
            </a:custGeom>
            <a:blipFill>
              <a:blip r:embed="rId5"/>
              <a:stretch>
                <a:fillRect l="-71105" r="-21235" b="-162"/>
              </a:stretch>
            </a:blipFill>
          </p:spPr>
          <p:txBody>
            <a:bodyPr/>
            <a:lstStyle/>
            <a:p>
              <a:endParaRPr lang="es-ES"/>
            </a:p>
          </p:txBody>
        </p:sp>
      </p:grpSp>
      <p:sp>
        <p:nvSpPr>
          <p:cNvPr id="6" name="Freeform 6"/>
          <p:cNvSpPr/>
          <p:nvPr/>
        </p:nvSpPr>
        <p:spPr>
          <a:xfrm rot="-186271">
            <a:off x="8577468" y="3773096"/>
            <a:ext cx="8811115" cy="588346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4603243" y="657287"/>
            <a:ext cx="13071804" cy="1382526"/>
          </a:xfrm>
          <a:prstGeom prst="rect">
            <a:avLst/>
          </a:prstGeom>
          <a:solidFill>
            <a:schemeClr val="bg1">
              <a:alpha val="44000"/>
            </a:schemeClr>
          </a:solidFill>
          <a:ln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  <a:tileRect/>
            </a:gradFill>
          </a:ln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409"/>
              </a:lnSpc>
            </a:pPr>
            <a:r>
              <a:rPr lang="en-US" sz="4829" b="1" dirty="0">
                <a:solidFill>
                  <a:schemeClr val="tx2">
                    <a:lumMod val="75000"/>
                  </a:schemeClr>
                </a:solidFill>
                <a:latin typeface="Garamond" panose="02020404030301010803" pitchFamily="18" charset="0"/>
                <a:ea typeface="Merriweather Bold"/>
                <a:cs typeface="Merriweather Bold"/>
                <a:sym typeface="Merriweather Bold"/>
              </a:rPr>
              <a:t>“LOS SERVICIOS SOCIALES DE ATENCIÓN PRIMARA E INCLUSIÓN EN CLM”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8630609" y="3273066"/>
            <a:ext cx="8830047" cy="403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3023"/>
              </a:lnSpc>
            </a:pPr>
            <a:r>
              <a:rPr lang="es-ES" sz="3200" b="1" dirty="0">
                <a:solidFill>
                  <a:schemeClr val="tx2"/>
                </a:solidFill>
                <a:latin typeface="Garamond" panose="02020404030301010803" pitchFamily="18" charset="0"/>
                <a:ea typeface="Merriweather Bold"/>
                <a:cs typeface="Merriweather Bold"/>
                <a:sym typeface="Merriweather Bold"/>
              </a:rPr>
              <a:t>DIRECCIÓN GENERAL DE ACCIÓN SOCIAL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675448" y="7421266"/>
            <a:ext cx="9469552" cy="90698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3399"/>
              </a:lnSpc>
            </a:pPr>
            <a:r>
              <a:rPr lang="es-E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aramond" panose="02020404030301010803" pitchFamily="18" charset="0"/>
                <a:ea typeface="Merriweather Bold"/>
                <a:cs typeface="Merriweather Bold"/>
                <a:sym typeface="Merriweather Bold"/>
              </a:rPr>
              <a:t>DOCUMENTO MARCO DE TRABAJO </a:t>
            </a:r>
          </a:p>
          <a:p>
            <a:pPr algn="ctr">
              <a:lnSpc>
                <a:spcPts val="3399"/>
              </a:lnSpc>
            </a:pPr>
            <a:r>
              <a:rPr lang="es-ES" sz="4000" b="1" dirty="0">
                <a:solidFill>
                  <a:schemeClr val="tx1">
                    <a:lumMod val="50000"/>
                    <a:lumOff val="50000"/>
                  </a:schemeClr>
                </a:solidFill>
                <a:latin typeface="Garamond" panose="02020404030301010803" pitchFamily="18" charset="0"/>
                <a:ea typeface="Merriweather Bold"/>
                <a:cs typeface="Merriweather Bold"/>
                <a:sym typeface="Merriweather Bold"/>
              </a:rPr>
              <a:t>(2024-2027)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031445" y="8658204"/>
            <a:ext cx="11672910" cy="12211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s-ES" sz="3999" b="1" i="1" dirty="0">
                <a:solidFill>
                  <a:schemeClr val="tx2">
                    <a:lumMod val="75000"/>
                  </a:schemeClr>
                </a:solidFill>
                <a:latin typeface="Garamond" panose="02020404030301010803" pitchFamily="18" charset="0"/>
                <a:ea typeface="Merriweather Bold Italics"/>
                <a:cs typeface="Merriweather Bold Italics"/>
                <a:sym typeface="Merriweather Bold Italics"/>
              </a:rPr>
              <a:t>“Hacia un nuevo camino en los servicios sociales </a:t>
            </a:r>
          </a:p>
          <a:p>
            <a:pPr algn="ctr">
              <a:lnSpc>
                <a:spcPts val="4799"/>
              </a:lnSpc>
              <a:spcBef>
                <a:spcPct val="0"/>
              </a:spcBef>
            </a:pPr>
            <a:r>
              <a:rPr lang="es-ES" sz="3999" b="1" i="1" dirty="0">
                <a:solidFill>
                  <a:schemeClr val="tx2">
                    <a:lumMod val="75000"/>
                  </a:schemeClr>
                </a:solidFill>
                <a:latin typeface="Garamond" panose="02020404030301010803" pitchFamily="18" charset="0"/>
                <a:ea typeface="Merriweather Bold Italics"/>
                <a:cs typeface="Merriweather Bold Italics"/>
                <a:sym typeface="Merriweather Bold Italics"/>
              </a:rPr>
              <a:t>y en la inclusión en </a:t>
            </a:r>
            <a:r>
              <a:rPr lang="es-ES" sz="3999" b="1" i="1" dirty="0" err="1">
                <a:solidFill>
                  <a:schemeClr val="tx2">
                    <a:lumMod val="75000"/>
                  </a:schemeClr>
                </a:solidFill>
                <a:latin typeface="Garamond" panose="02020404030301010803" pitchFamily="18" charset="0"/>
                <a:ea typeface="Merriweather Bold Italics"/>
                <a:cs typeface="Merriweather Bold Italics"/>
                <a:sym typeface="Merriweather Bold Italics"/>
              </a:rPr>
              <a:t>Castilla-La</a:t>
            </a:r>
            <a:r>
              <a:rPr lang="es-ES" sz="3999" b="1" i="1" dirty="0">
                <a:solidFill>
                  <a:schemeClr val="tx2">
                    <a:lumMod val="75000"/>
                  </a:schemeClr>
                </a:solidFill>
                <a:latin typeface="Garamond" panose="02020404030301010803" pitchFamily="18" charset="0"/>
                <a:ea typeface="Merriweather Bold Italics"/>
                <a:cs typeface="Merriweather Bold Italics"/>
                <a:sym typeface="Merriweather Bold Italics"/>
              </a:rPr>
              <a:t> Mancha”.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622078-5C46-237B-87BC-3FDDEDA3A5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DED723ED-ACDB-747E-2ECD-70265012D4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594046"/>
            <a:ext cx="18288000" cy="6091670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2EF474A6-31BB-1102-3D61-51B7D3F2A7C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9116689"/>
              </p:ext>
            </p:extLst>
          </p:nvPr>
        </p:nvGraphicFramePr>
        <p:xfrm>
          <a:off x="8305800" y="5448300"/>
          <a:ext cx="9436436" cy="4953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4AF2CE84-5FE9-55FA-4408-2FC5537FE4F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46675611"/>
              </p:ext>
            </p:extLst>
          </p:nvPr>
        </p:nvGraphicFramePr>
        <p:xfrm>
          <a:off x="545764" y="4919660"/>
          <a:ext cx="7162800" cy="5202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reeform 3">
            <a:extLst>
              <a:ext uri="{FF2B5EF4-FFF2-40B4-BE49-F238E27FC236}">
                <a16:creationId xmlns:a16="http://schemas.microsoft.com/office/drawing/2014/main" id="{94041AB6-3F61-1240-1CC6-F1DEBFBD1767}"/>
              </a:ext>
            </a:extLst>
          </p:cNvPr>
          <p:cNvSpPr/>
          <p:nvPr/>
        </p:nvSpPr>
        <p:spPr>
          <a:xfrm rot="1549947">
            <a:off x="6150897" y="4884226"/>
            <a:ext cx="4309806" cy="2950862"/>
          </a:xfrm>
          <a:custGeom>
            <a:avLst/>
            <a:gdLst/>
            <a:ahLst/>
            <a:cxnLst/>
            <a:rect l="l" t="t" r="r" b="b"/>
            <a:pathLst>
              <a:path w="4105085" h="2754139">
                <a:moveTo>
                  <a:pt x="0" y="0"/>
                </a:moveTo>
                <a:lnTo>
                  <a:pt x="4105085" y="0"/>
                </a:lnTo>
                <a:lnTo>
                  <a:pt x="4105085" y="2754139"/>
                </a:lnTo>
                <a:lnTo>
                  <a:pt x="0" y="2754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19D634D6-416C-ECE1-3B8D-480648940717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04C2ABDD-C18D-D95D-3649-9CD9E3164143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589CC20A-52C3-E5BD-9532-A67CC3990448}"/>
              </a:ext>
            </a:extLst>
          </p:cNvPr>
          <p:cNvSpPr/>
          <p:nvPr/>
        </p:nvSpPr>
        <p:spPr>
          <a:xfrm>
            <a:off x="4936006" y="1367002"/>
            <a:ext cx="11301259" cy="489974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43D4C60C-D7AA-4209-9D34-A2B62690DB13}"/>
              </a:ext>
            </a:extLst>
          </p:cNvPr>
          <p:cNvGrpSpPr/>
          <p:nvPr/>
        </p:nvGrpSpPr>
        <p:grpSpPr>
          <a:xfrm>
            <a:off x="4709978" y="1571705"/>
            <a:ext cx="13893818" cy="2877623"/>
            <a:chOff x="4709978" y="1571705"/>
            <a:chExt cx="13893818" cy="2877623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7D92BE8C-1EA5-471C-B196-70C6FCA15A51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42104" y="1571705"/>
              <a:ext cx="3761692" cy="2817638"/>
            </a:xfrm>
            <a:prstGeom prst="rect">
              <a:avLst/>
            </a:prstGeom>
          </p:spPr>
        </p:pic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C818B9CB-E6B9-4DCB-B7F7-64DD32D0DC19}"/>
                </a:ext>
              </a:extLst>
            </p:cNvPr>
            <p:cNvSpPr txBox="1"/>
            <p:nvPr/>
          </p:nvSpPr>
          <p:spPr>
            <a:xfrm>
              <a:off x="4709978" y="2653453"/>
              <a:ext cx="9799628" cy="11695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s-ES" sz="3600" dirty="0">
                  <a:solidFill>
                    <a:srgbClr val="000000"/>
                  </a:solidFill>
                  <a:latin typeface="Gagalin"/>
                  <a:ea typeface="Gagalin"/>
                  <a:cs typeface="Gagalin"/>
                  <a:sym typeface="Gagalin"/>
                </a:rPr>
                <a:t>Contexto nacional de los Servicios sociales. </a:t>
              </a:r>
            </a:p>
            <a:p>
              <a:pPr lvl="0" algn="ctr">
                <a:spcBef>
                  <a:spcPct val="0"/>
                </a:spcBef>
              </a:pPr>
              <a:r>
                <a:rPr lang="es-ES" sz="4000" i="1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“Informe modernización de los Servicios sociales en España”.- </a:t>
              </a:r>
              <a:r>
                <a:rPr lang="es-ES" sz="4000" i="1" cap="all" dirty="0" err="1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ocde</a:t>
              </a:r>
              <a:r>
                <a:rPr lang="es-ES" sz="4000" cap="all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 </a:t>
              </a:r>
              <a:endParaRPr lang="es-ES" sz="36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endParaRPr>
            </a:p>
          </p:txBody>
        </p: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9AF114BF-751E-4FEA-9554-57C34128C92A}"/>
                </a:ext>
              </a:extLst>
            </p:cNvPr>
            <p:cNvSpPr txBox="1"/>
            <p:nvPr/>
          </p:nvSpPr>
          <p:spPr>
            <a:xfrm>
              <a:off x="6093301" y="1978073"/>
              <a:ext cx="7723601" cy="600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799"/>
                </a:lnSpc>
                <a:spcBef>
                  <a:spcPct val="0"/>
                </a:spcBef>
              </a:pPr>
              <a:r>
                <a:rPr lang="en-US" sz="3999" dirty="0">
                  <a:solidFill>
                    <a:srgbClr val="737986"/>
                  </a:solidFill>
                  <a:latin typeface="Archivo Black"/>
                  <a:ea typeface="Archivo Black"/>
                  <a:cs typeface="Archivo Black"/>
                  <a:sym typeface="Archivo Black"/>
                </a:rPr>
                <a:t> ¿DE DÓNDE PARTIMOS?</a:t>
              </a: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FF97B0ED-456D-4527-8A0A-A841BBC5A79E}"/>
                </a:ext>
              </a:extLst>
            </p:cNvPr>
            <p:cNvSpPr/>
            <p:nvPr/>
          </p:nvSpPr>
          <p:spPr>
            <a:xfrm>
              <a:off x="4922520" y="3802997"/>
              <a:ext cx="11612880" cy="646331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dirty="0">
                  <a:solidFill>
                    <a:srgbClr val="0070C0"/>
                  </a:solidFill>
                  <a:latin typeface="Gagalin"/>
                </a:rPr>
                <a:t>4. Sistema de servicios sociales basado en EVIDENCIAS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97051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F5EFF4-8A14-7D87-4CB0-C6C3A435CB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32A8C343-AF97-E701-DC4E-732B39529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863807"/>
            <a:ext cx="18288000" cy="7264126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E35ACBEF-2B82-7F4B-98E8-A9B82ACDBC2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799794"/>
              </p:ext>
            </p:extLst>
          </p:nvPr>
        </p:nvGraphicFramePr>
        <p:xfrm>
          <a:off x="9439115" y="5068768"/>
          <a:ext cx="8395965" cy="55107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5F7C095C-A3CD-145B-B0EA-F6441DE87E1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87895315"/>
              </p:ext>
            </p:extLst>
          </p:nvPr>
        </p:nvGraphicFramePr>
        <p:xfrm>
          <a:off x="545763" y="4744058"/>
          <a:ext cx="8395965" cy="61662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5" name="TextBox 5">
            <a:extLst>
              <a:ext uri="{FF2B5EF4-FFF2-40B4-BE49-F238E27FC236}">
                <a16:creationId xmlns:a16="http://schemas.microsoft.com/office/drawing/2014/main" id="{44C7AB41-7B36-B830-CBDE-3BAA78EEA526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2547A2E-62E3-B511-0860-8B3B6EF222A5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856B8E2-07BC-D6DB-6DC0-7B04E67347EF}"/>
              </a:ext>
            </a:extLst>
          </p:cNvPr>
          <p:cNvSpPr/>
          <p:nvPr/>
        </p:nvSpPr>
        <p:spPr>
          <a:xfrm>
            <a:off x="4421355" y="1189107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2">
            <a:extLst>
              <a:ext uri="{FF2B5EF4-FFF2-40B4-BE49-F238E27FC236}">
                <a16:creationId xmlns:a16="http://schemas.microsoft.com/office/drawing/2014/main" id="{6061A1F7-5456-4C9A-902C-0CA6DB000B1D}"/>
              </a:ext>
            </a:extLst>
          </p:cNvPr>
          <p:cNvSpPr txBox="1"/>
          <p:nvPr/>
        </p:nvSpPr>
        <p:spPr>
          <a:xfrm>
            <a:off x="4957013" y="3486216"/>
            <a:ext cx="10738126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es-ES" sz="4000" i="1" cap="all" dirty="0">
                <a:solidFill>
                  <a:srgbClr val="000000"/>
                </a:solidFill>
                <a:latin typeface="Gagalin" panose="020B0604020202020204" charset="0"/>
                <a:ea typeface="Gagalin"/>
                <a:cs typeface="Angsana New" panose="02020603050405020304" pitchFamily="18" charset="-34"/>
                <a:sym typeface="Gagalin"/>
              </a:rPr>
              <a:t>Los servicios sociales en CASTILLA-LA mancha</a:t>
            </a:r>
            <a:endParaRPr lang="es-ES" sz="3600" cap="all" dirty="0">
              <a:solidFill>
                <a:srgbClr val="000000"/>
              </a:solidFill>
              <a:latin typeface="Gagalin" panose="020B0604020202020204" charset="0"/>
              <a:ea typeface="Gagalin"/>
              <a:cs typeface="Angsana New" panose="02020603050405020304" pitchFamily="18" charset="-34"/>
              <a:sym typeface="Gagalin"/>
            </a:endParaRPr>
          </a:p>
        </p:txBody>
      </p:sp>
      <p:sp>
        <p:nvSpPr>
          <p:cNvPr id="20" name="Rectángulo 19">
            <a:extLst>
              <a:ext uri="{FF2B5EF4-FFF2-40B4-BE49-F238E27FC236}">
                <a16:creationId xmlns:a16="http://schemas.microsoft.com/office/drawing/2014/main" id="{53315944-8A81-2D73-3B81-32FD8AFDCD0A}"/>
              </a:ext>
            </a:extLst>
          </p:cNvPr>
          <p:cNvSpPr/>
          <p:nvPr/>
        </p:nvSpPr>
        <p:spPr>
          <a:xfrm>
            <a:off x="2667000" y="4820334"/>
            <a:ext cx="3701217" cy="769441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ESTRUCTURA</a:t>
            </a: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2EEC4FDF-7092-172D-D17E-9C297083C67E}"/>
              </a:ext>
            </a:extLst>
          </p:cNvPr>
          <p:cNvSpPr/>
          <p:nvPr/>
        </p:nvSpPr>
        <p:spPr>
          <a:xfrm>
            <a:off x="9583062" y="4820333"/>
            <a:ext cx="7034626" cy="769441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PROCESOS DE INTERVENCION</a:t>
            </a:r>
          </a:p>
        </p:txBody>
      </p:sp>
      <p:grpSp>
        <p:nvGrpSpPr>
          <p:cNvPr id="22" name="Grupo 21">
            <a:extLst>
              <a:ext uri="{FF2B5EF4-FFF2-40B4-BE49-F238E27FC236}">
                <a16:creationId xmlns:a16="http://schemas.microsoft.com/office/drawing/2014/main" id="{1E61AFC0-B91A-4AFE-972E-52FA95E618C7}"/>
              </a:ext>
            </a:extLst>
          </p:cNvPr>
          <p:cNvGrpSpPr/>
          <p:nvPr/>
        </p:nvGrpSpPr>
        <p:grpSpPr>
          <a:xfrm>
            <a:off x="445754" y="1436040"/>
            <a:ext cx="4583446" cy="3417624"/>
            <a:chOff x="445754" y="1436040"/>
            <a:chExt cx="4793922" cy="3632728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9D59539E-CBEF-4E67-971A-C58D51D417CF}"/>
                </a:ext>
              </a:extLst>
            </p:cNvPr>
            <p:cNvPicPr>
              <a:picLocks noChangeAspect="1"/>
            </p:cNvPicPr>
            <p:nvPr/>
          </p:nvPicPr>
          <p:blipFill>
            <a:blip r:embed="rId15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3B79D97F-744C-414D-BB9E-F4E9AB4A9986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grpSp>
        <p:nvGrpSpPr>
          <p:cNvPr id="23" name="Diagram group">
            <a:extLst>
              <a:ext uri="{FF2B5EF4-FFF2-40B4-BE49-F238E27FC236}">
                <a16:creationId xmlns:a16="http://schemas.microsoft.com/office/drawing/2014/main" id="{0E7CC410-94FB-4A46-893E-35ACEE64E2F7}"/>
              </a:ext>
            </a:extLst>
          </p:cNvPr>
          <p:cNvGrpSpPr/>
          <p:nvPr/>
        </p:nvGrpSpPr>
        <p:grpSpPr>
          <a:xfrm>
            <a:off x="12570939" y="1299333"/>
            <a:ext cx="5640584" cy="2086211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C0ACFD09-C027-4F78-95C8-E5988C54BBF3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17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2B8D0406-8D84-4391-9866-6A338F0420CB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26" name="Rectángulo 25">
                <a:extLst>
                  <a:ext uri="{FF2B5EF4-FFF2-40B4-BE49-F238E27FC236}">
                    <a16:creationId xmlns:a16="http://schemas.microsoft.com/office/drawing/2014/main" id="{80880DD8-E95A-4DE4-89EB-20071B30769D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A0040592-492D-4363-8468-9EFE4765579D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l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5400" kern="1200" dirty="0">
                    <a:latin typeface="Gagalin" panose="020B0604020202020204" charset="0"/>
                  </a:rPr>
                  <a:t>¿DE DÓNDE PARTIMOS?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5104740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ractur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CE956C-B1C6-51DC-271F-4EADD7C638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DDD13E5-AD9D-4AB8-9844-64F051C70C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2" y="2781300"/>
            <a:ext cx="18288000" cy="8193692"/>
          </a:xfrm>
          <a:prstGeom prst="rect">
            <a:avLst/>
          </a:prstGeom>
        </p:spPr>
      </p:pic>
      <p:pic>
        <p:nvPicPr>
          <p:cNvPr id="4" name="Imagen 3">
            <a:extLst>
              <a:ext uri="{FF2B5EF4-FFF2-40B4-BE49-F238E27FC236}">
                <a16:creationId xmlns:a16="http://schemas.microsoft.com/office/drawing/2014/main" id="{D0821933-48DB-4892-AB80-44537674A7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25" y="5594308"/>
            <a:ext cx="8409997" cy="432590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CB262A7E-2196-8401-2FC2-41AB38A2E9C0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DA7FACC-6933-AFA9-19AD-6F8D3FC5BE9F}"/>
              </a:ext>
            </a:extLst>
          </p:cNvPr>
          <p:cNvSpPr/>
          <p:nvPr/>
        </p:nvSpPr>
        <p:spPr>
          <a:xfrm>
            <a:off x="3713832" y="1131756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E4920D97-E6FB-CE3E-C2F9-50FB32D38CF7}"/>
              </a:ext>
            </a:extLst>
          </p:cNvPr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C46C9367-7BFB-AD34-E083-671E447599B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B0AAE9B4-E598-1193-0F2E-D5A1EFC64D07}"/>
              </a:ext>
            </a:extLst>
          </p:cNvPr>
          <p:cNvSpPr txBox="1"/>
          <p:nvPr/>
        </p:nvSpPr>
        <p:spPr>
          <a:xfrm>
            <a:off x="838200" y="4187044"/>
            <a:ext cx="16936258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CAMBIOS SOCIALES.  </a:t>
            </a: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La complejidad creciente de la realidad social</a:t>
            </a:r>
            <a:endParaRPr kumimoji="0" lang="en-US" sz="44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18A2351-A564-BD75-F92B-C7C11EB9465E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9B3F8CD2-59A3-30D5-4C90-95404DF175C1}"/>
              </a:ext>
            </a:extLst>
          </p:cNvPr>
          <p:cNvSpPr/>
          <p:nvPr/>
        </p:nvSpPr>
        <p:spPr>
          <a:xfrm>
            <a:off x="9364462" y="4993292"/>
            <a:ext cx="840999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Gagalin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pobreza estructural, exclusión social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situaciones de desprotección en la </a:t>
            </a: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C0504D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infancia y adolescencia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dirty="0">
                <a:solidFill>
                  <a:srgbClr val="33CC33"/>
                </a:solidFill>
                <a:latin typeface="Gagalin" panose="020B0604020202020204" charset="0"/>
              </a:rPr>
              <a:t>envejecimiento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rgbClr val="33CC33"/>
              </a:solidFill>
              <a:effectLst/>
              <a:uLnTx/>
              <a:uFillTx/>
              <a:latin typeface="Gagalin" panose="020B060402020202020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1F497D">
                    <a:lumMod val="60000"/>
                    <a:lumOff val="40000"/>
                  </a:srgbClr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situaciones de dependencia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F79646">
                    <a:lumMod val="75000"/>
                  </a:srgbClr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sinhogarismo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soledad no deseada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Nuevos modelos familiares</a:t>
            </a:r>
          </a:p>
        </p:txBody>
      </p:sp>
      <p:grpSp>
        <p:nvGrpSpPr>
          <p:cNvPr id="11" name="Diagram group">
            <a:extLst>
              <a:ext uri="{FF2B5EF4-FFF2-40B4-BE49-F238E27FC236}">
                <a16:creationId xmlns:a16="http://schemas.microsoft.com/office/drawing/2014/main" id="{2BD5E0C9-42C8-4556-BB50-447DE611EA03}"/>
              </a:ext>
            </a:extLst>
          </p:cNvPr>
          <p:cNvGrpSpPr/>
          <p:nvPr/>
        </p:nvGrpSpPr>
        <p:grpSpPr>
          <a:xfrm>
            <a:off x="11887200" y="903387"/>
            <a:ext cx="6248400" cy="2086211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29FDF833-E201-4DE8-9853-90E61A7116F2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7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BE705560-B66D-43BB-91D2-964132DC127C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1BB5377B-83AA-4DAB-AE23-9D1D83A66A77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597D0AD4-3F48-48E5-8323-965B49ADD730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l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5400" kern="1200" dirty="0">
                    <a:latin typeface="Gagalin" panose="020B0604020202020204" charset="0"/>
                  </a:rPr>
                  <a:t>¿DE DÓNDE PARTIMOS?</a:t>
                </a:r>
              </a:p>
            </p:txBody>
          </p:sp>
        </p:grp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0CA0EF32-EC80-4B31-9C21-38E9C53AD15B}"/>
              </a:ext>
            </a:extLst>
          </p:cNvPr>
          <p:cNvGrpSpPr/>
          <p:nvPr/>
        </p:nvGrpSpPr>
        <p:grpSpPr>
          <a:xfrm>
            <a:off x="2362200" y="1399983"/>
            <a:ext cx="3051691" cy="2335113"/>
            <a:chOff x="445754" y="1436040"/>
            <a:chExt cx="4793922" cy="3632728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DD4FB3FA-7A55-4FF5-9748-ADF0F600197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0098432C-E6E5-4F1C-8BB6-D8FA9E089EC5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145330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ADE0CAC-8D8C-4666-ADC9-343EE6BAB8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897407" y="3377463"/>
            <a:ext cx="1241744" cy="1578700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502292" y="130824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AE13904-8749-484E-9A57-B560D4D4F7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/>
          <p:cNvSpPr txBox="1"/>
          <p:nvPr/>
        </p:nvSpPr>
        <p:spPr>
          <a:xfrm>
            <a:off x="3339217" y="3360241"/>
            <a:ext cx="10558189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Gagalin"/>
                <a:ea typeface="Gagalin"/>
                <a:cs typeface="Gagalin"/>
                <a:sym typeface="Gagalin"/>
              </a:rPr>
              <a:t>ENVEJECIMIENTO  de la POBLACIÓN en </a:t>
            </a:r>
            <a:r>
              <a:rPr lang="en-US" sz="4800" dirty="0" err="1">
                <a:solidFill>
                  <a:schemeClr val="accent2">
                    <a:lumMod val="75000"/>
                  </a:schemeClr>
                </a:solidFill>
                <a:latin typeface="Gagalin"/>
                <a:ea typeface="Gagalin"/>
                <a:cs typeface="Gagalin"/>
                <a:sym typeface="Gagalin"/>
              </a:rPr>
              <a:t>clm</a:t>
            </a:r>
            <a:r>
              <a:rPr lang="en-US" sz="4800" dirty="0">
                <a:solidFill>
                  <a:schemeClr val="accent2">
                    <a:lumMod val="75000"/>
                  </a:schemeClr>
                </a:solidFill>
                <a:latin typeface="Gagalin"/>
                <a:ea typeface="Gagalin"/>
                <a:cs typeface="Gagalin"/>
                <a:sym typeface="Gagalin"/>
              </a:rPr>
              <a:t> </a:t>
            </a:r>
            <a:endParaRPr kumimoji="0" lang="en-US" sz="48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CDA837F-3D19-4E59-821B-00D53146CC5F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1" name="Diagram group">
            <a:extLst>
              <a:ext uri="{FF2B5EF4-FFF2-40B4-BE49-F238E27FC236}">
                <a16:creationId xmlns:a16="http://schemas.microsoft.com/office/drawing/2014/main" id="{8E6AE507-B047-4749-8945-D23094E571A5}"/>
              </a:ext>
            </a:extLst>
          </p:cNvPr>
          <p:cNvGrpSpPr/>
          <p:nvPr/>
        </p:nvGrpSpPr>
        <p:grpSpPr>
          <a:xfrm>
            <a:off x="11887200" y="903387"/>
            <a:ext cx="6248400" cy="2086211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0273F798-1EA2-44EE-B761-ACD05521430F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6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4" name="Grupo 13">
              <a:extLst>
                <a:ext uri="{FF2B5EF4-FFF2-40B4-BE49-F238E27FC236}">
                  <a16:creationId xmlns:a16="http://schemas.microsoft.com/office/drawing/2014/main" id="{6512CE01-3162-4EE0-BA58-EBC3593FAE5A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5" name="Rectángulo 14">
                <a:extLst>
                  <a:ext uri="{FF2B5EF4-FFF2-40B4-BE49-F238E27FC236}">
                    <a16:creationId xmlns:a16="http://schemas.microsoft.com/office/drawing/2014/main" id="{CEB9046B-B9D8-4412-864F-CABB18599C0B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43F6F03D-3E13-4728-AD27-1A0CB3AEBE93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l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5400" kern="1200" dirty="0">
                    <a:latin typeface="Gagalin" panose="020B0604020202020204" charset="0"/>
                  </a:rPr>
                  <a:t>¿DE DÓNDE PARTIMOS?</a:t>
                </a:r>
              </a:p>
            </p:txBody>
          </p:sp>
        </p:grpSp>
      </p:grpSp>
      <p:grpSp>
        <p:nvGrpSpPr>
          <p:cNvPr id="17" name="Grupo 16">
            <a:extLst>
              <a:ext uri="{FF2B5EF4-FFF2-40B4-BE49-F238E27FC236}">
                <a16:creationId xmlns:a16="http://schemas.microsoft.com/office/drawing/2014/main" id="{5686DCEE-C26F-4513-AEF7-A5E2A3039102}"/>
              </a:ext>
            </a:extLst>
          </p:cNvPr>
          <p:cNvGrpSpPr/>
          <p:nvPr/>
        </p:nvGrpSpPr>
        <p:grpSpPr>
          <a:xfrm>
            <a:off x="152400" y="2176191"/>
            <a:ext cx="3051691" cy="2335113"/>
            <a:chOff x="445754" y="1436040"/>
            <a:chExt cx="4793922" cy="3632728"/>
          </a:xfrm>
        </p:grpSpPr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A74FF6D5-7360-4122-9B6B-BB89499F3219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19" name="Imagen 18">
              <a:extLst>
                <a:ext uri="{FF2B5EF4-FFF2-40B4-BE49-F238E27FC236}">
                  <a16:creationId xmlns:a16="http://schemas.microsoft.com/office/drawing/2014/main" id="{AE53B29A-2E01-4F38-BC04-6AB65EF1447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CuadroTexto 8">
            <a:extLst>
              <a:ext uri="{FF2B5EF4-FFF2-40B4-BE49-F238E27FC236}">
                <a16:creationId xmlns:a16="http://schemas.microsoft.com/office/drawing/2014/main" id="{5734C7A6-6AB7-0622-392C-4B3F6CC562FF}"/>
              </a:ext>
            </a:extLst>
          </p:cNvPr>
          <p:cNvSpPr txBox="1"/>
          <p:nvPr/>
        </p:nvSpPr>
        <p:spPr>
          <a:xfrm>
            <a:off x="1234370" y="4956163"/>
            <a:ext cx="8443030" cy="2062103"/>
          </a:xfrm>
          <a:prstGeom prst="rect">
            <a:avLst/>
          </a:prstGeom>
          <a:gradFill flip="none" rotWithShape="1">
            <a:gsLst>
              <a:gs pos="0">
                <a:srgbClr val="A0DADE">
                  <a:lumMod val="67000"/>
                </a:srgbClr>
              </a:gs>
              <a:gs pos="48000">
                <a:srgbClr val="A0DADE">
                  <a:lumMod val="97000"/>
                  <a:lumOff val="3000"/>
                </a:srgbClr>
              </a:gs>
              <a:gs pos="100000">
                <a:srgbClr val="A0DADE">
                  <a:lumMod val="60000"/>
                  <a:lumOff val="40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53010"/>
              </a:buClr>
              <a:buSzTx/>
              <a:buFontTx/>
              <a:buNone/>
              <a:tabLst/>
              <a:defRPr/>
            </a:pP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El índice de envejecimiento en CLM </a:t>
            </a:r>
            <a:r>
              <a:rPr kumimoji="0" lang="es-ES" sz="3200" b="0" i="0" u="none" strike="noStrike" kern="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es de 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131,3%, </a:t>
            </a:r>
            <a:r>
              <a:rPr kumimoji="0" lang="es-ES" sz="3200" b="0" i="0" u="none" strike="noStrike" kern="0" cap="none" spc="0" normalizeH="0" baseline="0" noProof="0" dirty="0">
                <a:ln>
                  <a:noFill/>
                </a:ln>
                <a:solidFill>
                  <a:srgbClr val="001D35"/>
                </a:solidFill>
                <a:effectLst/>
                <a:uLnTx/>
                <a:uFillTx/>
                <a:latin typeface="Google Sans"/>
                <a:ea typeface="+mn-ea"/>
                <a:cs typeface="+mn-cs"/>
              </a:rPr>
              <a:t>lo que significa que hay 131,3 personas mayores de 64 años por cada 100 menores de 16 años. </a:t>
            </a:r>
            <a:endParaRPr kumimoji="0" lang="es-ES" sz="32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Britannic Bold" panose="020F0502020204030204" pitchFamily="34" charset="0"/>
              <a:ea typeface="+mn-ea"/>
              <a:cs typeface="+mn-cs"/>
            </a:endParaRPr>
          </a:p>
        </p:txBody>
      </p:sp>
      <p:sp>
        <p:nvSpPr>
          <p:cNvPr id="20" name="CuadroTexto 19">
            <a:extLst>
              <a:ext uri="{FF2B5EF4-FFF2-40B4-BE49-F238E27FC236}">
                <a16:creationId xmlns:a16="http://schemas.microsoft.com/office/drawing/2014/main" id="{AB9238DF-64F3-8329-DD4A-3A8B96985843}"/>
              </a:ext>
            </a:extLst>
          </p:cNvPr>
          <p:cNvSpPr txBox="1"/>
          <p:nvPr/>
        </p:nvSpPr>
        <p:spPr>
          <a:xfrm>
            <a:off x="1234369" y="7216904"/>
            <a:ext cx="8443031" cy="2862322"/>
          </a:xfrm>
          <a:prstGeom prst="rect">
            <a:avLst/>
          </a:prstGeom>
          <a:gradFill flip="none" rotWithShape="1">
            <a:gsLst>
              <a:gs pos="0">
                <a:srgbClr val="A0DADE">
                  <a:lumMod val="67000"/>
                </a:srgbClr>
              </a:gs>
              <a:gs pos="48000">
                <a:srgbClr val="A0DADE">
                  <a:lumMod val="97000"/>
                  <a:lumOff val="3000"/>
                </a:srgbClr>
              </a:gs>
              <a:gs pos="100000">
                <a:srgbClr val="A0DADE">
                  <a:lumMod val="60000"/>
                  <a:lumOff val="40000"/>
                </a:srgbClr>
              </a:gs>
            </a:gsLst>
            <a:lin ang="16200000" scaled="1"/>
            <a:tileRect/>
          </a:gradFill>
          <a:ln>
            <a:noFill/>
          </a:ln>
          <a:effectLst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keena"/>
                <a:ea typeface="+mn-ea"/>
                <a:cs typeface="+mn-cs"/>
              </a:rPr>
              <a:t>Los mayores de 65 años en CLM 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keena"/>
                <a:ea typeface="+mn-ea"/>
                <a:cs typeface="+mn-cs"/>
              </a:rPr>
              <a:t>representa el 19,73% de la población, más de 415.000 personas</a:t>
            </a:r>
            <a:r>
              <a:rPr kumimoji="0" lang="es-ES" sz="32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keena"/>
                <a:ea typeface="+mn-ea"/>
                <a:cs typeface="+mn-cs"/>
              </a:rPr>
              <a:t>, </a:t>
            </a: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keena"/>
                <a:ea typeface="+mn-ea"/>
                <a:cs typeface="+mn-cs"/>
              </a:rPr>
              <a:t>de los cuales un 6,32 % tiene mas de 80 años, lo que supone alrededor de 26.228 personas.</a:t>
            </a:r>
          </a:p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0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keena"/>
              <a:ea typeface="+mn-ea"/>
              <a:cs typeface="+mn-cs"/>
            </a:endParaRPr>
          </a:p>
        </p:txBody>
      </p:sp>
      <p:sp>
        <p:nvSpPr>
          <p:cNvPr id="21" name="Rectángulo 20">
            <a:extLst>
              <a:ext uri="{FF2B5EF4-FFF2-40B4-BE49-F238E27FC236}">
                <a16:creationId xmlns:a16="http://schemas.microsoft.com/office/drawing/2014/main" id="{F5CE1BB3-0AD0-1A11-BD29-9B1B112F9546}"/>
              </a:ext>
            </a:extLst>
          </p:cNvPr>
          <p:cNvSpPr/>
          <p:nvPr/>
        </p:nvSpPr>
        <p:spPr>
          <a:xfrm>
            <a:off x="11125200" y="5886944"/>
            <a:ext cx="6400800" cy="2862322"/>
          </a:xfrm>
          <a:prstGeom prst="rect">
            <a:avLst/>
          </a:prstGeom>
          <a:gradFill flip="none" rotWithShape="1">
            <a:gsLst>
              <a:gs pos="0">
                <a:srgbClr val="A0DADE">
                  <a:lumMod val="67000"/>
                </a:srgbClr>
              </a:gs>
              <a:gs pos="48000">
                <a:srgbClr val="A0DADE">
                  <a:lumMod val="97000"/>
                  <a:lumOff val="3000"/>
                </a:srgbClr>
              </a:gs>
              <a:gs pos="100000">
                <a:srgbClr val="A0DADE">
                  <a:lumMod val="60000"/>
                  <a:lumOff val="40000"/>
                </a:srgbClr>
              </a:gs>
            </a:gsLst>
            <a:lin ang="16200000" scaled="1"/>
            <a:tileRect/>
          </a:gradFill>
        </p:spPr>
        <p:txBody>
          <a:bodyPr wrap="square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/>
              </a:rPr>
              <a:t>Se espera que </a:t>
            </a:r>
            <a:r>
              <a:rPr kumimoji="0" lang="es-ES" sz="3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/>
              </a:rPr>
              <a:t>la población mayor de 65 años continúe creciendo, superando los 600.000 residentes a partir de 2038</a:t>
            </a:r>
            <a:r>
              <a:rPr kumimoji="0" lang="es-E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oogle Sans"/>
              </a:rPr>
              <a:t>. </a:t>
            </a:r>
            <a:endParaRPr kumimoji="0" lang="es-ES" sz="36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Skeena"/>
            </a:endParaRPr>
          </a:p>
        </p:txBody>
      </p:sp>
    </p:spTree>
    <p:extLst>
      <p:ext uri="{BB962C8B-B14F-4D97-AF65-F5344CB8AC3E}">
        <p14:creationId xmlns:p14="http://schemas.microsoft.com/office/powerpoint/2010/main" val="53199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3660244" y="968258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9699144" y="1392767"/>
            <a:ext cx="2286252" cy="1953951"/>
          </a:xfrm>
          <a:custGeom>
            <a:avLst/>
            <a:gdLst/>
            <a:ahLst/>
            <a:cxnLst/>
            <a:rect l="l" t="t" r="r" b="b"/>
            <a:pathLst>
              <a:path w="2424179" h="2578914">
                <a:moveTo>
                  <a:pt x="0" y="0"/>
                </a:moveTo>
                <a:lnTo>
                  <a:pt x="2424180" y="0"/>
                </a:lnTo>
                <a:lnTo>
                  <a:pt x="2424180" y="2578914"/>
                </a:lnTo>
                <a:lnTo>
                  <a:pt x="0" y="257891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8" name="TextBox 8"/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600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668369" y="3346718"/>
            <a:ext cx="6725525" cy="1398808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000" tIns="144000" rIns="72000" bIns="144000" rtlCol="0" anchor="t">
            <a:spAutoFit/>
          </a:bodyPr>
          <a:lstStyle>
            <a:defPPr>
              <a:defRPr lang="en-US"/>
            </a:defPPr>
            <a:lvl1pPr algn="ctr">
              <a:lnSpc>
                <a:spcPts val="2981"/>
              </a:lnSpc>
              <a:spcBef>
                <a:spcPct val="0"/>
              </a:spcBef>
              <a:defRPr sz="2000">
                <a:solidFill>
                  <a:srgbClr val="000000"/>
                </a:solidFill>
                <a:latin typeface="Archivo Black"/>
                <a:ea typeface="Archivo Black"/>
                <a:cs typeface="Archivo Black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>
              <a:lnSpc>
                <a:spcPct val="100000"/>
              </a:lnSpc>
            </a:pPr>
            <a:r>
              <a:rPr lang="en-US" sz="2400" dirty="0">
                <a:latin typeface="Gagalin" panose="020B0604020202020204" charset="0"/>
                <a:sym typeface="Archivo Black"/>
              </a:rPr>
              <a:t>EL 35,1% DE LAS PERSONAS QUE VIVEN EN HOGARES CON MENORES </a:t>
            </a:r>
          </a:p>
          <a:p>
            <a:pPr>
              <a:lnSpc>
                <a:spcPct val="100000"/>
              </a:lnSpc>
            </a:pPr>
            <a:r>
              <a:rPr lang="en-US" sz="2400" dirty="0">
                <a:latin typeface="Gagalin" panose="020B0604020202020204" charset="0"/>
                <a:sym typeface="Archivo Black"/>
              </a:rPr>
              <a:t>ESTÁN EN POBREZA Y/O EXCLUSIÓN SOCIAL.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AE13904-8749-484E-9A57-B560D4D4F7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/>
          <p:cNvSpPr txBox="1"/>
          <p:nvPr/>
        </p:nvSpPr>
        <p:spPr>
          <a:xfrm>
            <a:off x="8453128" y="2632968"/>
            <a:ext cx="7405930" cy="43088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2800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 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CDA837F-3D19-4E59-821B-00D53146CC5F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Aft>
                <a:spcPts val="0"/>
              </a:spcAft>
            </a:pPr>
            <a:r>
              <a:rPr lang="es-ES" b="1" dirty="0">
                <a:solidFill>
                  <a:srgbClr val="CC3300"/>
                </a:solidFill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lang="es-ES" b="1" dirty="0">
                <a:solidFill>
                  <a:srgbClr val="CC3300"/>
                </a:solidFill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lang="es-ES" b="1" dirty="0">
                <a:solidFill>
                  <a:srgbClr val="CC3300"/>
                </a:solidFill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lang="es-ES" sz="800" dirty="0">
              <a:effectLst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F7B4D0F0-CF06-482E-9E64-C6B05040E1F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15425" y="4872298"/>
            <a:ext cx="8884801" cy="5358010"/>
          </a:xfrm>
          <a:prstGeom prst="rect">
            <a:avLst/>
          </a:prstGeom>
        </p:spPr>
      </p:pic>
      <p:sp>
        <p:nvSpPr>
          <p:cNvPr id="17" name="Rectángulo 16">
            <a:extLst>
              <a:ext uri="{FF2B5EF4-FFF2-40B4-BE49-F238E27FC236}">
                <a16:creationId xmlns:a16="http://schemas.microsoft.com/office/drawing/2014/main" id="{F46C640E-C940-4FA9-AE49-EA2E589A68FB}"/>
              </a:ext>
            </a:extLst>
          </p:cNvPr>
          <p:cNvSpPr/>
          <p:nvPr/>
        </p:nvSpPr>
        <p:spPr>
          <a:xfrm>
            <a:off x="685800" y="3264570"/>
            <a:ext cx="9753600" cy="1768140"/>
          </a:xfrm>
          <a:prstGeom prst="rect">
            <a:avLst/>
          </a:prstGeom>
          <a:ln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72000" tIns="144000" rIns="72000" bIns="144000" rtlCol="0" anchor="t">
            <a:spAutoFit/>
          </a:bodyPr>
          <a:lstStyle/>
          <a:p>
            <a:pPr algn="ctr">
              <a:spcBef>
                <a:spcPct val="0"/>
              </a:spcBef>
            </a:pPr>
            <a:r>
              <a:rPr lang="es-ES" sz="2400" b="1" cap="all" dirty="0">
                <a:solidFill>
                  <a:srgbClr val="000000"/>
                </a:solidFill>
                <a:latin typeface="Gagalin" panose="020B0604020202020204" charset="0"/>
              </a:rPr>
              <a:t>El 34,7 % </a:t>
            </a:r>
            <a:r>
              <a:rPr lang="es-ES" sz="2400" cap="all" dirty="0">
                <a:solidFill>
                  <a:srgbClr val="000000"/>
                </a:solidFill>
                <a:latin typeface="Gagalin" panose="020B0604020202020204" charset="0"/>
              </a:rPr>
              <a:t>de la población residente en CLM estaba en riesgo de pobreza o exclusión social en 2024, </a:t>
            </a:r>
          </a:p>
          <a:p>
            <a:pPr algn="ctr">
              <a:spcBef>
                <a:spcPct val="0"/>
              </a:spcBef>
            </a:pPr>
            <a:r>
              <a:rPr lang="es-ES" sz="2400" cap="all" dirty="0">
                <a:solidFill>
                  <a:srgbClr val="000000"/>
                </a:solidFill>
                <a:latin typeface="Gagalin" panose="020B0604020202020204" charset="0"/>
              </a:rPr>
              <a:t>una variación de 3,6 puntos porcentuales comparado con el año anterior, según la Encuesta de Condiciones de Vida del INE.</a:t>
            </a:r>
          </a:p>
        </p:txBody>
      </p:sp>
      <p:pic>
        <p:nvPicPr>
          <p:cNvPr id="2052" name="Imagen 4" descr="image007">
            <a:extLst>
              <a:ext uri="{FF2B5EF4-FFF2-40B4-BE49-F238E27FC236}">
                <a16:creationId xmlns:a16="http://schemas.microsoft.com/office/drawing/2014/main" id="{48403343-71FD-4529-9E50-6D690A890D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216" y="5357491"/>
            <a:ext cx="8442408" cy="3824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" name="Diagram group">
            <a:extLst>
              <a:ext uri="{FF2B5EF4-FFF2-40B4-BE49-F238E27FC236}">
                <a16:creationId xmlns:a16="http://schemas.microsoft.com/office/drawing/2014/main" id="{6F61978B-7A91-4BD0-B676-6C26DB73F766}"/>
              </a:ext>
            </a:extLst>
          </p:cNvPr>
          <p:cNvGrpSpPr/>
          <p:nvPr/>
        </p:nvGrpSpPr>
        <p:grpSpPr>
          <a:xfrm>
            <a:off x="11897941" y="720022"/>
            <a:ext cx="6248400" cy="2086211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D03E7883-F06A-4958-A03D-21E8CFE096D6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8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6" name="Grupo 15">
              <a:extLst>
                <a:ext uri="{FF2B5EF4-FFF2-40B4-BE49-F238E27FC236}">
                  <a16:creationId xmlns:a16="http://schemas.microsoft.com/office/drawing/2014/main" id="{993401EA-D95D-47EB-BB12-8C9B513B3515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247B33BD-5FEB-48F8-A398-F6F0ACCBB029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843026D6-4614-4267-9140-B9136EF14446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l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5400" kern="1200" dirty="0">
                    <a:latin typeface="Gagalin" panose="020B0604020202020204" charset="0"/>
                  </a:rPr>
                  <a:t>¿DE DÓNDE PARTIMOS?</a:t>
                </a:r>
              </a:p>
            </p:txBody>
          </p:sp>
        </p:grpSp>
      </p:grpSp>
      <p:grpSp>
        <p:nvGrpSpPr>
          <p:cNvPr id="20" name="Grupo 19">
            <a:extLst>
              <a:ext uri="{FF2B5EF4-FFF2-40B4-BE49-F238E27FC236}">
                <a16:creationId xmlns:a16="http://schemas.microsoft.com/office/drawing/2014/main" id="{D8C118A4-8688-4024-94BC-70A9E5B13F57}"/>
              </a:ext>
            </a:extLst>
          </p:cNvPr>
          <p:cNvGrpSpPr/>
          <p:nvPr/>
        </p:nvGrpSpPr>
        <p:grpSpPr>
          <a:xfrm>
            <a:off x="3660244" y="8014543"/>
            <a:ext cx="3051691" cy="2335113"/>
            <a:chOff x="445754" y="1436040"/>
            <a:chExt cx="4793922" cy="3632728"/>
          </a:xfrm>
        </p:grpSpPr>
        <p:pic>
          <p:nvPicPr>
            <p:cNvPr id="21" name="Imagen 20">
              <a:extLst>
                <a:ext uri="{FF2B5EF4-FFF2-40B4-BE49-F238E27FC236}">
                  <a16:creationId xmlns:a16="http://schemas.microsoft.com/office/drawing/2014/main" id="{9542B41A-9FE2-4D14-A466-7BE9E7DF12D8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22" name="Imagen 21">
              <a:extLst>
                <a:ext uri="{FF2B5EF4-FFF2-40B4-BE49-F238E27FC236}">
                  <a16:creationId xmlns:a16="http://schemas.microsoft.com/office/drawing/2014/main" id="{FE757383-A308-49E8-BF54-5817813F3CB1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5457CE-F619-8817-2B60-544FE62E4B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9CF3768-735C-31BB-D3C6-1A83AA78EC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6906"/>
            <a:ext cx="18288000" cy="7421696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CECA4E98-1A56-DECE-B662-CA0ABCD938AA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73CA3BC-22F6-71C9-17DE-FC47C61455C7}"/>
              </a:ext>
            </a:extLst>
          </p:cNvPr>
          <p:cNvSpPr/>
          <p:nvPr/>
        </p:nvSpPr>
        <p:spPr>
          <a:xfrm>
            <a:off x="4953000" y="1364328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38C24B13-6B82-DD70-AB6C-90FE5B77EDCA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B90D36AE-0D2D-4E45-228F-B050BCC15A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38400" y="4850930"/>
            <a:ext cx="13639800" cy="4110396"/>
          </a:xfrm>
          <a:prstGeom prst="rect">
            <a:avLst/>
          </a:prstGeom>
        </p:spPr>
      </p:pic>
      <p:sp>
        <p:nvSpPr>
          <p:cNvPr id="4" name="CuadroTexto 3">
            <a:extLst>
              <a:ext uri="{FF2B5EF4-FFF2-40B4-BE49-F238E27FC236}">
                <a16:creationId xmlns:a16="http://schemas.microsoft.com/office/drawing/2014/main" id="{EE823A63-22F0-A882-6060-37CB950DC88F}"/>
              </a:ext>
            </a:extLst>
          </p:cNvPr>
          <p:cNvSpPr txBox="1"/>
          <p:nvPr/>
        </p:nvSpPr>
        <p:spPr>
          <a:xfrm>
            <a:off x="2438400" y="4101720"/>
            <a:ext cx="82324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RELEVANCIA ECONÓMICA GASTO EN SS.SS CLM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5E5BAA3-603B-17D0-F782-4B54C52D68EA}"/>
              </a:ext>
            </a:extLst>
          </p:cNvPr>
          <p:cNvSpPr txBox="1"/>
          <p:nvPr/>
        </p:nvSpPr>
        <p:spPr>
          <a:xfrm>
            <a:off x="8686799" y="8961326"/>
            <a:ext cx="75674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FUENTE: INDICE DEC 2024. ASOCIACIÓN DE DIRECTORES Y GERENTES DE SS.SS. </a:t>
            </a:r>
          </a:p>
        </p:txBody>
      </p:sp>
      <p:grpSp>
        <p:nvGrpSpPr>
          <p:cNvPr id="10" name="Diagram group">
            <a:extLst>
              <a:ext uri="{FF2B5EF4-FFF2-40B4-BE49-F238E27FC236}">
                <a16:creationId xmlns:a16="http://schemas.microsoft.com/office/drawing/2014/main" id="{0156F586-2546-09F4-2D11-6E1501B5BBB6}"/>
              </a:ext>
            </a:extLst>
          </p:cNvPr>
          <p:cNvGrpSpPr/>
          <p:nvPr/>
        </p:nvGrpSpPr>
        <p:grpSpPr>
          <a:xfrm>
            <a:off x="11920843" y="1416598"/>
            <a:ext cx="6248400" cy="1834023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BCDA8552-49A7-0CB5-A76D-0C07E1209082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6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3D1A8967-662F-FF73-1B93-7BC4A8195051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3390224C-AD2E-71B9-6C2F-B5233BF8B43E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EAA36EB9-4A6C-E1AE-ED8D-34765AC7BF08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E009078A-864D-A97D-66B7-BC30A61C092C}"/>
              </a:ext>
            </a:extLst>
          </p:cNvPr>
          <p:cNvGrpSpPr/>
          <p:nvPr/>
        </p:nvGrpSpPr>
        <p:grpSpPr>
          <a:xfrm>
            <a:off x="2438400" y="1587206"/>
            <a:ext cx="3051691" cy="2335113"/>
            <a:chOff x="445754" y="1436040"/>
            <a:chExt cx="4793922" cy="3632728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F37958FF-C7CE-2270-0364-2CE94CAA6CC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4B62F26E-1802-FF7E-8F26-347D41DD5D3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</p:spTree>
    <p:extLst>
      <p:ext uri="{BB962C8B-B14F-4D97-AF65-F5344CB8AC3E}">
        <p14:creationId xmlns:p14="http://schemas.microsoft.com/office/powerpoint/2010/main" val="369945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43C2F4D-9F4A-4F81-BF52-A2795E49B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62300"/>
            <a:ext cx="18288000" cy="737260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5181600" y="125757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DC7C6595-0F14-4BD6-9BFA-551C881BC39B}"/>
              </a:ext>
            </a:extLst>
          </p:cNvPr>
          <p:cNvSpPr txBox="1"/>
          <p:nvPr/>
        </p:nvSpPr>
        <p:spPr>
          <a:xfrm>
            <a:off x="473171" y="5022606"/>
            <a:ext cx="64008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Gasto consolidado en materia de servicios sociales por habitante y año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50000"/>
                    <a:lumOff val="50000"/>
                  </a:prstClr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gobierno autonómico + entidades locales de su territorio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08E56D7-5DA1-4304-BF07-A5316854220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74735" y="4686299"/>
            <a:ext cx="10436395" cy="4837903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C7CCF411-BD4E-C6D2-12FB-BB184A0FE2C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35146" y="9864855"/>
            <a:ext cx="5181600" cy="692111"/>
          </a:xfrm>
          <a:prstGeom prst="rect">
            <a:avLst/>
          </a:prstGeom>
        </p:spPr>
      </p:pic>
      <p:grpSp>
        <p:nvGrpSpPr>
          <p:cNvPr id="10" name="Diagram group">
            <a:extLst>
              <a:ext uri="{FF2B5EF4-FFF2-40B4-BE49-F238E27FC236}">
                <a16:creationId xmlns:a16="http://schemas.microsoft.com/office/drawing/2014/main" id="{92BE05A7-536B-40B6-93C3-B71EF76BC82A}"/>
              </a:ext>
            </a:extLst>
          </p:cNvPr>
          <p:cNvGrpSpPr/>
          <p:nvPr/>
        </p:nvGrpSpPr>
        <p:grpSpPr>
          <a:xfrm>
            <a:off x="11920843" y="1416598"/>
            <a:ext cx="6248400" cy="1834023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4E0A686F-D3A7-4448-9162-91950604BFB1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7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8DAA48DD-9E0F-48A7-9A68-34DFF7A9A55C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DFE4B8A0-F4E9-477C-89D4-4C520C53102C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" name="CuadroTexto 14">
                <a:extLst>
                  <a:ext uri="{FF2B5EF4-FFF2-40B4-BE49-F238E27FC236}">
                    <a16:creationId xmlns:a16="http://schemas.microsoft.com/office/drawing/2014/main" id="{3B9037BF-5F19-45C8-84D2-B85A5401DA5B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grpSp>
        <p:nvGrpSpPr>
          <p:cNvPr id="16" name="Grupo 15">
            <a:extLst>
              <a:ext uri="{FF2B5EF4-FFF2-40B4-BE49-F238E27FC236}">
                <a16:creationId xmlns:a16="http://schemas.microsoft.com/office/drawing/2014/main" id="{D8B8212A-06BD-43EB-A722-D3EEE48E1F0D}"/>
              </a:ext>
            </a:extLst>
          </p:cNvPr>
          <p:cNvGrpSpPr/>
          <p:nvPr/>
        </p:nvGrpSpPr>
        <p:grpSpPr>
          <a:xfrm>
            <a:off x="2583963" y="1259292"/>
            <a:ext cx="3051691" cy="2335113"/>
            <a:chOff x="445754" y="1436040"/>
            <a:chExt cx="4793922" cy="3632728"/>
          </a:xfrm>
        </p:grpSpPr>
        <p:pic>
          <p:nvPicPr>
            <p:cNvPr id="17" name="Imagen 16">
              <a:extLst>
                <a:ext uri="{FF2B5EF4-FFF2-40B4-BE49-F238E27FC236}">
                  <a16:creationId xmlns:a16="http://schemas.microsoft.com/office/drawing/2014/main" id="{9EC7062D-5728-4031-A3D8-177D8E1A39D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18" name="Imagen 17">
              <a:extLst>
                <a:ext uri="{FF2B5EF4-FFF2-40B4-BE49-F238E27FC236}">
                  <a16:creationId xmlns:a16="http://schemas.microsoft.com/office/drawing/2014/main" id="{42C84852-D9F1-47E0-BA99-59C0ECD614AC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1" name="CuadroTexto 20">
            <a:extLst>
              <a:ext uri="{FF2B5EF4-FFF2-40B4-BE49-F238E27FC236}">
                <a16:creationId xmlns:a16="http://schemas.microsoft.com/office/drawing/2014/main" id="{89B546C4-C83D-2184-59C8-E791EE753641}"/>
              </a:ext>
            </a:extLst>
          </p:cNvPr>
          <p:cNvSpPr txBox="1"/>
          <p:nvPr/>
        </p:nvSpPr>
        <p:spPr>
          <a:xfrm>
            <a:off x="5181600" y="3162300"/>
            <a:ext cx="9448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3600" dirty="0">
                <a:solidFill>
                  <a:schemeClr val="accent2">
                    <a:lumMod val="75000"/>
                  </a:schemeClr>
                </a:solidFill>
                <a:latin typeface="Gagalin"/>
              </a:rPr>
              <a:t>El gasto en servicios sociales en </a:t>
            </a:r>
            <a:r>
              <a:rPr lang="es-ES" sz="3600" dirty="0" err="1">
                <a:solidFill>
                  <a:schemeClr val="accent2">
                    <a:lumMod val="75000"/>
                  </a:schemeClr>
                </a:solidFill>
                <a:latin typeface="Gagalin"/>
              </a:rPr>
              <a:t>clm</a:t>
            </a:r>
            <a:r>
              <a:rPr lang="es-ES" sz="3600" dirty="0">
                <a:solidFill>
                  <a:schemeClr val="accent2">
                    <a:lumMod val="75000"/>
                  </a:schemeClr>
                </a:solidFill>
                <a:latin typeface="Gagalin"/>
              </a:rPr>
              <a:t> es un 6% mayor que la media nacional</a:t>
            </a:r>
            <a:endParaRPr kumimoji="0" lang="es-ES" sz="36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Gagali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6963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BA45B3CD-8683-4211-901D-7281151429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5122"/>
            <a:ext cx="18288000" cy="8137178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3433493" y="1542483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5AE13904-8749-484E-9A57-B560D4D4F7F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/>
          <p:cNvSpPr txBox="1"/>
          <p:nvPr/>
        </p:nvSpPr>
        <p:spPr>
          <a:xfrm>
            <a:off x="7424771" y="2470787"/>
            <a:ext cx="4657658" cy="67710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EL SAD EN CLM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CDA837F-3D19-4E59-821B-00D53146CC5F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aphicFrame>
        <p:nvGraphicFramePr>
          <p:cNvPr id="19" name="Tabla 18">
            <a:extLst>
              <a:ext uri="{FF2B5EF4-FFF2-40B4-BE49-F238E27FC236}">
                <a16:creationId xmlns:a16="http://schemas.microsoft.com/office/drawing/2014/main" id="{7F9A61FF-99C3-4D9A-959F-E9E696BF68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8146448"/>
              </p:ext>
            </p:extLst>
          </p:nvPr>
        </p:nvGraphicFramePr>
        <p:xfrm>
          <a:off x="9753600" y="5372100"/>
          <a:ext cx="8059144" cy="2027072"/>
        </p:xfrm>
        <a:graphic>
          <a:graphicData uri="http://schemas.openxmlformats.org/drawingml/2006/table">
            <a:tbl>
              <a:tblPr firstRow="1" firstCol="1" bandRow="1"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tableStyleId>{5C22544A-7EE6-4342-B048-85BDC9FD1C3A}</a:tableStyleId>
              </a:tblPr>
              <a:tblGrid>
                <a:gridCol w="2181144">
                  <a:extLst>
                    <a:ext uri="{9D8B030D-6E8A-4147-A177-3AD203B41FA5}">
                      <a16:colId xmlns:a16="http://schemas.microsoft.com/office/drawing/2014/main" val="3657562489"/>
                    </a:ext>
                  </a:extLst>
                </a:gridCol>
                <a:gridCol w="1866912">
                  <a:extLst>
                    <a:ext uri="{9D8B030D-6E8A-4147-A177-3AD203B41FA5}">
                      <a16:colId xmlns:a16="http://schemas.microsoft.com/office/drawing/2014/main" val="1430805799"/>
                    </a:ext>
                  </a:extLst>
                </a:gridCol>
                <a:gridCol w="1645101">
                  <a:extLst>
                    <a:ext uri="{9D8B030D-6E8A-4147-A177-3AD203B41FA5}">
                      <a16:colId xmlns:a16="http://schemas.microsoft.com/office/drawing/2014/main" val="2227224245"/>
                    </a:ext>
                  </a:extLst>
                </a:gridCol>
                <a:gridCol w="2365987">
                  <a:extLst>
                    <a:ext uri="{9D8B030D-6E8A-4147-A177-3AD203B41FA5}">
                      <a16:colId xmlns:a16="http://schemas.microsoft.com/office/drawing/2014/main" val="1094230586"/>
                    </a:ext>
                  </a:extLst>
                </a:gridCol>
              </a:tblGrid>
              <a:tr h="163067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 dirty="0">
                          <a:effectLst/>
                        </a:rPr>
                        <a:t>PERSONAS ATENDIDAS (11/9/2025)</a:t>
                      </a:r>
                      <a:endParaRPr lang="es-ES" sz="2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 dirty="0">
                          <a:effectLst/>
                        </a:rPr>
                        <a:t>PERSONAS BENEFICIARIAS (11/9/2025)</a:t>
                      </a:r>
                      <a:endParaRPr lang="es-ES" sz="2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 dirty="0">
                          <a:effectLst/>
                        </a:rPr>
                        <a:t>TOTAL PERSONAS PREVISTAS EN 2026</a:t>
                      </a:r>
                      <a:endParaRPr lang="es-ES" sz="2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>
                          <a:effectLst/>
                        </a:rPr>
                        <a:t> TOTAL PERSONAS BENEFICIARIAS PREVISTAS 2026</a:t>
                      </a:r>
                      <a:endParaRPr lang="es-ES" sz="2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19121319"/>
                  </a:ext>
                </a:extLst>
              </a:tr>
              <a:tr h="39640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>
                          <a:effectLst/>
                        </a:rPr>
                        <a:t>20.092</a:t>
                      </a:r>
                      <a:endParaRPr lang="es-ES" sz="2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>
                          <a:effectLst/>
                        </a:rPr>
                        <a:t>31.425</a:t>
                      </a:r>
                      <a:endParaRPr lang="es-ES" sz="2400" kern="10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 dirty="0">
                          <a:effectLst/>
                        </a:rPr>
                        <a:t>25.899</a:t>
                      </a:r>
                      <a:endParaRPr lang="es-ES" sz="2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s-ES" sz="2400" kern="0" dirty="0">
                          <a:effectLst/>
                        </a:rPr>
                        <a:t>40.402</a:t>
                      </a:r>
                      <a:endParaRPr lang="es-ES" sz="2400" kern="100" dirty="0">
                        <a:effectLst/>
                        <a:latin typeface="Aptos"/>
                        <a:ea typeface="Aptos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b"/>
                </a:tc>
                <a:extLst>
                  <a:ext uri="{0D108BD9-81ED-4DB2-BD59-A6C34878D82A}">
                    <a16:rowId xmlns:a16="http://schemas.microsoft.com/office/drawing/2014/main" val="3945792119"/>
                  </a:ext>
                </a:extLst>
              </a:tr>
            </a:tbl>
          </a:graphicData>
        </a:graphic>
      </p:graphicFrame>
      <p:sp>
        <p:nvSpPr>
          <p:cNvPr id="21" name="Rectángulo 20">
            <a:extLst>
              <a:ext uri="{FF2B5EF4-FFF2-40B4-BE49-F238E27FC236}">
                <a16:creationId xmlns:a16="http://schemas.microsoft.com/office/drawing/2014/main" id="{E2D29B7B-444B-4647-B05E-3F1F674C52EB}"/>
              </a:ext>
            </a:extLst>
          </p:cNvPr>
          <p:cNvSpPr/>
          <p:nvPr/>
        </p:nvSpPr>
        <p:spPr>
          <a:xfrm>
            <a:off x="1036170" y="4243680"/>
            <a:ext cx="76145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Narrow"/>
                <a:ea typeface="Times New Roman" panose="02020603050405020304" pitchFamily="18" charset="0"/>
                <a:cs typeface="Times New Roman" panose="02020603050405020304" pitchFamily="18" charset="0"/>
              </a:rPr>
              <a:t>PREVISIÓN SAD 2026 SEGÚN PRESUPUESTO</a:t>
            </a:r>
            <a:endParaRPr kumimoji="0" lang="es-ES" sz="3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22" name="Rectángulo 21">
            <a:extLst>
              <a:ext uri="{FF2B5EF4-FFF2-40B4-BE49-F238E27FC236}">
                <a16:creationId xmlns:a16="http://schemas.microsoft.com/office/drawing/2014/main" id="{F88B5E31-C8FC-4D60-BD8F-AFE59FFD2B3C}"/>
              </a:ext>
            </a:extLst>
          </p:cNvPr>
          <p:cNvSpPr/>
          <p:nvPr/>
        </p:nvSpPr>
        <p:spPr>
          <a:xfrm>
            <a:off x="413292" y="6534034"/>
            <a:ext cx="88469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Narrow"/>
                <a:ea typeface="Times New Roman" panose="02020603050405020304" pitchFamily="18" charset="0"/>
                <a:cs typeface="Times New Roman" panose="02020603050405020304" pitchFamily="18" charset="0"/>
              </a:rPr>
              <a:t>(*) Se ha realizado el cálculo de 261 horas anuales que se traducen en 5 horas semanales para obtener en </a:t>
            </a:r>
            <a:r>
              <a:rPr kumimoji="0" lang="es-ES" sz="2000" b="0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Narrow"/>
                <a:ea typeface="Times New Roman" panose="02020603050405020304" pitchFamily="18" charset="0"/>
                <a:cs typeface="Times New Roman" panose="02020603050405020304" pitchFamily="18" charset="0"/>
              </a:rPr>
              <a:t>nº</a:t>
            </a:r>
            <a:r>
              <a:rPr kumimoji="0" lang="es-ES" sz="2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ptos Narrow"/>
                <a:ea typeface="Times New Roman" panose="02020603050405020304" pitchFamily="18" charset="0"/>
                <a:cs typeface="Times New Roman" panose="02020603050405020304" pitchFamily="18" charset="0"/>
              </a:rPr>
              <a:t> de personas beneficiarias</a:t>
            </a:r>
            <a:endParaRPr kumimoji="0" lang="es-ES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E38B2E70-9ECF-47C9-84D4-AD364A12A95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0379495"/>
              </p:ext>
            </p:extLst>
          </p:nvPr>
        </p:nvGraphicFramePr>
        <p:xfrm>
          <a:off x="323122" y="4924664"/>
          <a:ext cx="8955221" cy="166766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152855">
                  <a:extLst>
                    <a:ext uri="{9D8B030D-6E8A-4147-A177-3AD203B41FA5}">
                      <a16:colId xmlns:a16="http://schemas.microsoft.com/office/drawing/2014/main" val="1430691855"/>
                    </a:ext>
                  </a:extLst>
                </a:gridCol>
                <a:gridCol w="1842698">
                  <a:extLst>
                    <a:ext uri="{9D8B030D-6E8A-4147-A177-3AD203B41FA5}">
                      <a16:colId xmlns:a16="http://schemas.microsoft.com/office/drawing/2014/main" val="578965288"/>
                    </a:ext>
                  </a:extLst>
                </a:gridCol>
                <a:gridCol w="2335301">
                  <a:extLst>
                    <a:ext uri="{9D8B030D-6E8A-4147-A177-3AD203B41FA5}">
                      <a16:colId xmlns:a16="http://schemas.microsoft.com/office/drawing/2014/main" val="1979850790"/>
                    </a:ext>
                  </a:extLst>
                </a:gridCol>
                <a:gridCol w="2624367">
                  <a:extLst>
                    <a:ext uri="{9D8B030D-6E8A-4147-A177-3AD203B41FA5}">
                      <a16:colId xmlns:a16="http://schemas.microsoft.com/office/drawing/2014/main" val="3451799975"/>
                    </a:ext>
                  </a:extLst>
                </a:gridCol>
              </a:tblGrid>
              <a:tr h="1009051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PRESUPUESTO 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SAD 2026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Nº horas previstas INCREMENTAR en 2026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Nº total de personas previsibles a atender en 2026 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Nº personas beneficiarias SAD PREVISTOS 2026</a:t>
                      </a:r>
                      <a:endParaRPr lang="es-ES" sz="20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513674738"/>
                  </a:ext>
                </a:extLst>
              </a:tr>
              <a:tr h="44846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>
                          <a:effectLst/>
                        </a:rPr>
                        <a:t>2.000.000,00 €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147.601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25.899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000" dirty="0">
                          <a:effectLst/>
                        </a:rPr>
                        <a:t>40.402</a:t>
                      </a:r>
                      <a:endParaRPr lang="es-ES" sz="20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3473984648"/>
                  </a:ext>
                </a:extLst>
              </a:tr>
            </a:tbl>
          </a:graphicData>
        </a:graphic>
      </p:graphicFrame>
      <p:graphicFrame>
        <p:nvGraphicFramePr>
          <p:cNvPr id="5" name="Tabla 4">
            <a:extLst>
              <a:ext uri="{FF2B5EF4-FFF2-40B4-BE49-F238E27FC236}">
                <a16:creationId xmlns:a16="http://schemas.microsoft.com/office/drawing/2014/main" id="{A97AA5E4-7615-4DCF-90C9-CCE6B73B3B42}"/>
              </a:ext>
            </a:extLst>
          </p:cNvPr>
          <p:cNvGraphicFramePr>
            <a:graphicFrameLocks noGrp="1"/>
          </p:cNvGraphicFramePr>
          <p:nvPr/>
        </p:nvGraphicFramePr>
        <p:xfrm>
          <a:off x="353114" y="7399172"/>
          <a:ext cx="8907174" cy="18288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410657">
                  <a:extLst>
                    <a:ext uri="{9D8B030D-6E8A-4147-A177-3AD203B41FA5}">
                      <a16:colId xmlns:a16="http://schemas.microsoft.com/office/drawing/2014/main" val="1324035788"/>
                    </a:ext>
                  </a:extLst>
                </a:gridCol>
                <a:gridCol w="2063360">
                  <a:extLst>
                    <a:ext uri="{9D8B030D-6E8A-4147-A177-3AD203B41FA5}">
                      <a16:colId xmlns:a16="http://schemas.microsoft.com/office/drawing/2014/main" val="2191472892"/>
                    </a:ext>
                  </a:extLst>
                </a:gridCol>
                <a:gridCol w="1818207">
                  <a:extLst>
                    <a:ext uri="{9D8B030D-6E8A-4147-A177-3AD203B41FA5}">
                      <a16:colId xmlns:a16="http://schemas.microsoft.com/office/drawing/2014/main" val="1515207172"/>
                    </a:ext>
                  </a:extLst>
                </a:gridCol>
                <a:gridCol w="2614950">
                  <a:extLst>
                    <a:ext uri="{9D8B030D-6E8A-4147-A177-3AD203B41FA5}">
                      <a16:colId xmlns:a16="http://schemas.microsoft.com/office/drawing/2014/main" val="1819223074"/>
                    </a:ext>
                  </a:extLst>
                </a:gridCol>
              </a:tblGrid>
              <a:tr h="3733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b="1" kern="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COSTE</a:t>
                      </a:r>
                      <a:r>
                        <a:rPr lang="es-ES" sz="2400" dirty="0">
                          <a:effectLst/>
                        </a:rPr>
                        <a:t> TOTAL SAD 2025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Nº HORAS FINACIADAS 2025</a:t>
                      </a:r>
                      <a:endParaRPr lang="es-ES" sz="24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COSTE TOTAL SAD PREVISTO 2026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Nº TOTAL HORAS PREVISTAS SAD 2026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6983877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55.822.744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>
                          <a:effectLst/>
                        </a:rPr>
                        <a:t>5.382.934</a:t>
                      </a:r>
                      <a:endParaRPr lang="es-ES" sz="240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57.822.744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2400" dirty="0">
                          <a:effectLst/>
                        </a:rPr>
                        <a:t>5.530.535</a:t>
                      </a:r>
                      <a:endParaRPr lang="es-ES" sz="2400" dirty="0">
                        <a:effectLst/>
                        <a:latin typeface="Aptos"/>
                        <a:ea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4450" marR="44450" marT="0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63052864"/>
                  </a:ext>
                </a:extLst>
              </a:tr>
            </a:tbl>
          </a:graphicData>
        </a:graphic>
      </p:graphicFrame>
      <p:grpSp>
        <p:nvGrpSpPr>
          <p:cNvPr id="17" name="Diagram group">
            <a:extLst>
              <a:ext uri="{FF2B5EF4-FFF2-40B4-BE49-F238E27FC236}">
                <a16:creationId xmlns:a16="http://schemas.microsoft.com/office/drawing/2014/main" id="{48BFC291-C810-43DE-BAA0-0F9E075B185D}"/>
              </a:ext>
            </a:extLst>
          </p:cNvPr>
          <p:cNvGrpSpPr/>
          <p:nvPr/>
        </p:nvGrpSpPr>
        <p:grpSpPr>
          <a:xfrm>
            <a:off x="12237339" y="1170717"/>
            <a:ext cx="6248400" cy="1834023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972AE7FB-63E0-4B62-B440-02A417B63E1B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6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760BE3D1-44B4-4B3C-B5CF-0387278FD409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E40AE04F-ADB8-4235-9C00-6E6C2E752ECB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9E194A86-F1A6-4075-96F8-08DA87109B0E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grpSp>
        <p:nvGrpSpPr>
          <p:cNvPr id="26" name="Grupo 25">
            <a:extLst>
              <a:ext uri="{FF2B5EF4-FFF2-40B4-BE49-F238E27FC236}">
                <a16:creationId xmlns:a16="http://schemas.microsoft.com/office/drawing/2014/main" id="{C0B3078C-648F-4C5F-AB34-3510F956BDFF}"/>
              </a:ext>
            </a:extLst>
          </p:cNvPr>
          <p:cNvGrpSpPr/>
          <p:nvPr/>
        </p:nvGrpSpPr>
        <p:grpSpPr>
          <a:xfrm>
            <a:off x="1609552" y="1392224"/>
            <a:ext cx="3051691" cy="2335113"/>
            <a:chOff x="445754" y="1436040"/>
            <a:chExt cx="4793922" cy="3632728"/>
          </a:xfrm>
        </p:grpSpPr>
        <p:pic>
          <p:nvPicPr>
            <p:cNvPr id="27" name="Imagen 26">
              <a:extLst>
                <a:ext uri="{FF2B5EF4-FFF2-40B4-BE49-F238E27FC236}">
                  <a16:creationId xmlns:a16="http://schemas.microsoft.com/office/drawing/2014/main" id="{9B767AA5-66AD-4A63-A586-B17FA3BF8B2D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45754" y="1436040"/>
              <a:ext cx="4793922" cy="3632728"/>
            </a:xfrm>
            <a:prstGeom prst="rect">
              <a:avLst/>
            </a:prstGeom>
          </p:spPr>
        </p:pic>
        <p:pic>
          <p:nvPicPr>
            <p:cNvPr id="28" name="Imagen 27">
              <a:extLst>
                <a:ext uri="{FF2B5EF4-FFF2-40B4-BE49-F238E27FC236}">
                  <a16:creationId xmlns:a16="http://schemas.microsoft.com/office/drawing/2014/main" id="{75FC019F-64A6-41CE-B71A-97567C9CC6C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2145430" y="2294378"/>
              <a:ext cx="1785171" cy="1785171"/>
            </a:xfrm>
            <a:prstGeom prst="ellipse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9" name="Flecha: hacia arriba 8">
            <a:extLst>
              <a:ext uri="{FF2B5EF4-FFF2-40B4-BE49-F238E27FC236}">
                <a16:creationId xmlns:a16="http://schemas.microsoft.com/office/drawing/2014/main" id="{5036EACD-5FBE-22F9-68F8-DED56ECB1020}"/>
              </a:ext>
            </a:extLst>
          </p:cNvPr>
          <p:cNvSpPr/>
          <p:nvPr/>
        </p:nvSpPr>
        <p:spPr>
          <a:xfrm>
            <a:off x="15621000" y="7810500"/>
            <a:ext cx="1772894" cy="685800"/>
          </a:xfrm>
          <a:prstGeom prst="upArrow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20A1B45-3312-79E8-D1A5-0F0FBCFD721A}"/>
              </a:ext>
            </a:extLst>
          </p:cNvPr>
          <p:cNvSpPr txBox="1"/>
          <p:nvPr/>
        </p:nvSpPr>
        <p:spPr>
          <a:xfrm>
            <a:off x="15240000" y="8757853"/>
            <a:ext cx="35052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es-ES" sz="36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  OBJETIVO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220894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143C2F4D-9F4A-4F81-BF52-A2795E49B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3" name="Freeform 3"/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10" name="Freeform 7">
            <a:extLst>
              <a:ext uri="{FF2B5EF4-FFF2-40B4-BE49-F238E27FC236}">
                <a16:creationId xmlns:a16="http://schemas.microsoft.com/office/drawing/2014/main" id="{FC374534-68D3-4567-B853-ECB31C2FAD19}"/>
              </a:ext>
            </a:extLst>
          </p:cNvPr>
          <p:cNvSpPr/>
          <p:nvPr/>
        </p:nvSpPr>
        <p:spPr>
          <a:xfrm>
            <a:off x="473172" y="3259623"/>
            <a:ext cx="9187174" cy="3843206"/>
          </a:xfrm>
          <a:custGeom>
            <a:avLst/>
            <a:gdLst/>
            <a:ahLst/>
            <a:cxnLst/>
            <a:rect l="l" t="t" r="r" b="b"/>
            <a:pathLst>
              <a:path w="7770695" h="3658576">
                <a:moveTo>
                  <a:pt x="0" y="0"/>
                </a:moveTo>
                <a:lnTo>
                  <a:pt x="7770695" y="0"/>
                </a:lnTo>
                <a:lnTo>
                  <a:pt x="7770695" y="3658576"/>
                </a:lnTo>
                <a:lnTo>
                  <a:pt x="0" y="3658576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s-ES" dirty="0">
              <a:latin typeface="Gagalin" panose="020B0604020202020204" charset="0"/>
            </a:endParaRPr>
          </a:p>
        </p:txBody>
      </p:sp>
      <p:sp>
        <p:nvSpPr>
          <p:cNvPr id="11" name="TextBox 9">
            <a:extLst>
              <a:ext uri="{FF2B5EF4-FFF2-40B4-BE49-F238E27FC236}">
                <a16:creationId xmlns:a16="http://schemas.microsoft.com/office/drawing/2014/main" id="{0AB3FAD7-7546-4D66-AA7C-66BE078996F7}"/>
              </a:ext>
            </a:extLst>
          </p:cNvPr>
          <p:cNvSpPr txBox="1"/>
          <p:nvPr/>
        </p:nvSpPr>
        <p:spPr>
          <a:xfrm>
            <a:off x="473171" y="7641125"/>
            <a:ext cx="17373600" cy="239559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4"/>
              </a:lnSpc>
            </a:pPr>
            <a:endParaRPr lang="es-ES" dirty="0"/>
          </a:p>
          <a:p>
            <a:pPr algn="ctr">
              <a:lnSpc>
                <a:spcPts val="2704"/>
              </a:lnSpc>
            </a:pPr>
            <a:r>
              <a:rPr lang="es-ES" sz="2000" dirty="0">
                <a:solidFill>
                  <a:schemeClr val="bg1">
                    <a:lumMod val="50000"/>
                  </a:schemeClr>
                </a:solidFill>
                <a:latin typeface="Pathway Gothic One"/>
                <a:sym typeface="Open Sans"/>
              </a:rPr>
              <a:t>De los 1.028 profesionales de SSAP financiados por la JCCM, </a:t>
            </a:r>
            <a:r>
              <a:rPr lang="es-E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thway Gothic One"/>
                <a:sym typeface="Open Sans"/>
              </a:rPr>
              <a:t>208 profesionales (el 21%) son de </a:t>
            </a:r>
            <a:r>
              <a:rPr lang="es-ES" sz="2000" b="1" i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thway Gothic One"/>
                <a:sym typeface="Open Sans"/>
              </a:rPr>
              <a:t>contratación directa</a:t>
            </a:r>
            <a:r>
              <a:rPr lang="es-ES" sz="2000" dirty="0">
                <a:solidFill>
                  <a:schemeClr val="bg1">
                    <a:lumMod val="50000"/>
                  </a:schemeClr>
                </a:solidFill>
                <a:latin typeface="Pathway Gothic One"/>
                <a:sym typeface="Open Sans"/>
              </a:rPr>
              <a:t>. </a:t>
            </a:r>
          </a:p>
          <a:p>
            <a:pPr algn="ctr">
              <a:lnSpc>
                <a:spcPts val="2704"/>
              </a:lnSpc>
            </a:pPr>
            <a:r>
              <a:rPr lang="es-E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thway Gothic One"/>
                <a:sym typeface="Open Sans"/>
              </a:rPr>
              <a:t>652 (el 79%) son de gestión municipal</a:t>
            </a:r>
            <a:r>
              <a:rPr lang="es-ES" sz="2000" b="1" dirty="0">
                <a:solidFill>
                  <a:schemeClr val="bg1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thway Gothic One"/>
                <a:sym typeface="Open Sans"/>
              </a:rPr>
              <a:t> </a:t>
            </a:r>
            <a:r>
              <a:rPr lang="es-ES" sz="2000" dirty="0">
                <a:solidFill>
                  <a:schemeClr val="bg1">
                    <a:lumMod val="50000"/>
                  </a:schemeClr>
                </a:solidFill>
                <a:latin typeface="Pathway Gothic One"/>
                <a:sym typeface="Open Sans"/>
              </a:rPr>
              <a:t>(financiados a través de Planes Concertados y Convenios Supramunicipales)</a:t>
            </a:r>
          </a:p>
          <a:p>
            <a:pPr algn="ctr">
              <a:lnSpc>
                <a:spcPts val="2704"/>
              </a:lnSpc>
            </a:pPr>
            <a:endParaRPr lang="es-ES" sz="2000" dirty="0">
              <a:solidFill>
                <a:schemeClr val="bg1">
                  <a:lumMod val="50000"/>
                </a:schemeClr>
              </a:solidFill>
              <a:latin typeface="Pathway Gothic One"/>
              <a:sym typeface="Open Sans"/>
            </a:endParaRPr>
          </a:p>
          <a:p>
            <a:pPr algn="ctr">
              <a:lnSpc>
                <a:spcPts val="2704"/>
              </a:lnSpc>
            </a:pPr>
            <a:r>
              <a:rPr lang="es-ES" sz="2000" dirty="0">
                <a:solidFill>
                  <a:srgbClr val="2B467D"/>
                </a:solidFill>
                <a:latin typeface="Pathway Gothic One"/>
                <a:sym typeface="Open Sans"/>
              </a:rPr>
              <a:t> </a:t>
            </a:r>
            <a:r>
              <a:rPr lang="es-ES" sz="2000" b="1" i="1" dirty="0">
                <a:solidFill>
                  <a:srgbClr val="2B467D"/>
                </a:solidFill>
                <a:latin typeface="Pathway Gothic One"/>
                <a:sym typeface="Open Sans"/>
              </a:rPr>
              <a:t>Por lo que el 79% de los profesionales de SSAP no cuentan con un Plan de formación específica en Servicios Sociales. </a:t>
            </a:r>
          </a:p>
          <a:p>
            <a:pPr algn="ctr">
              <a:lnSpc>
                <a:spcPts val="2704"/>
              </a:lnSpc>
            </a:pPr>
            <a:r>
              <a:rPr lang="es-ES" sz="2000" dirty="0">
                <a:solidFill>
                  <a:srgbClr val="2B467D"/>
                </a:solidFill>
                <a:latin typeface="Pathway Gothic One"/>
                <a:sym typeface="Open Sans"/>
              </a:rPr>
              <a:t>Por otra parte, el personal que desarrolla actuaciones vinculadas a la atención especializada, están vinculadas con el tercer sector y el ámbito Empresarial, por lo que no pueden tampoco acceder a las acciones formativas de la Junta de Comunidades de Castilla-La Mancha. 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2C2A5327-0FEE-46B2-BC0E-EAEEAD2BB5A9}"/>
              </a:ext>
            </a:extLst>
          </p:cNvPr>
          <p:cNvSpPr txBox="1"/>
          <p:nvPr/>
        </p:nvSpPr>
        <p:spPr>
          <a:xfrm>
            <a:off x="473171" y="6871684"/>
            <a:ext cx="85173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r">
              <a:buFont typeface="Wingdings" panose="05000000000000000000" pitchFamily="2" charset="2"/>
              <a:buChar char="ü"/>
            </a:pPr>
            <a:r>
              <a:rPr lang="es-ES" sz="2400" dirty="0">
                <a:solidFill>
                  <a:schemeClr val="tx1">
                    <a:lumMod val="50000"/>
                    <a:lumOff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TOTAL PROFESIONALES FINANCIADOS: </a:t>
            </a:r>
            <a:r>
              <a:rPr lang="es-ES" sz="44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anose="02010803020104030203" pitchFamily="2" charset="-79"/>
                <a:cs typeface="Aharoni" panose="02010803020104030203" pitchFamily="2" charset="-79"/>
              </a:rPr>
              <a:t>1.028</a:t>
            </a:r>
            <a:endParaRPr lang="es-ES" sz="2400" b="1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2E9C884-F0B2-0493-56EF-33B3C57B3CED}"/>
              </a:ext>
            </a:extLst>
          </p:cNvPr>
          <p:cNvSpPr txBox="1"/>
          <p:nvPr/>
        </p:nvSpPr>
        <p:spPr>
          <a:xfrm>
            <a:off x="6174071" y="2143007"/>
            <a:ext cx="5971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4400" dirty="0">
                <a:solidFill>
                  <a:schemeClr val="accent2">
                    <a:lumMod val="75000"/>
                  </a:schemeClr>
                </a:solidFill>
                <a:latin typeface="Gagalin"/>
              </a:rPr>
              <a:t>LOS RECURSOS HUMANOS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0792D2C1-61CB-46B1-96B3-E1D097F37578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6C0283EA-9F0E-4F04-8977-3DC8828D286A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6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B578D7FB-A008-49D0-8D8C-C4A260F701CC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F7B597B1-2564-4579-9FDC-B904A0BDE9CB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AC84A1C9-CFBA-4125-9113-7D0651F292AF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l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5400" kern="1200" dirty="0">
                    <a:latin typeface="Gagalin" panose="020B0604020202020204" charset="0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EE79E23F-12C3-4DEE-BD94-AB6E806E4D8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846877A-299A-A453-C4B2-0ED51C8C45D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33517" y="3130523"/>
            <a:ext cx="7849683" cy="458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61798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EF85F7-3357-53EE-880F-F0940AD6F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7A2919F-D2CB-375E-7A59-67A98D280A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B19DFDC7-7E89-2679-CC8B-024661832C5F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03FDA3E-7240-277C-AAEB-535C9EF93D1E}"/>
              </a:ext>
            </a:extLst>
          </p:cNvPr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751272EA-1911-2F87-432E-70F924ACC29F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7C8110FD-0630-9FC4-1640-3056A3F4E319}"/>
              </a:ext>
            </a:extLst>
          </p:cNvPr>
          <p:cNvSpPr txBox="1"/>
          <p:nvPr/>
        </p:nvSpPr>
        <p:spPr>
          <a:xfrm>
            <a:off x="6174071" y="2143007"/>
            <a:ext cx="597179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LOS RECURSOS HUMANOS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4E119BB3-0820-A623-BFFB-310B8A2FC11A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60E8473D-5D53-EFD7-A897-85E32861D09F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1CBDCD36-6566-2A4A-70D3-CA22DAA49969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6FDD29C1-F2C7-039E-645A-7F1BA658B5B4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AC11FCF3-5FBF-E8B8-C836-BC7F3A6A7108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70471E62-DBBB-6133-97F0-82948D7EF6F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B1CE9482-8795-C549-3D0F-A54E128CCB3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171" y="3943277"/>
            <a:ext cx="7832630" cy="2181763"/>
          </a:xfrm>
          <a:prstGeom prst="rect">
            <a:avLst/>
          </a:prstGeom>
        </p:spPr>
      </p:pic>
      <p:pic>
        <p:nvPicPr>
          <p:cNvPr id="12" name="Imagen 11">
            <a:extLst>
              <a:ext uri="{FF2B5EF4-FFF2-40B4-BE49-F238E27FC236}">
                <a16:creationId xmlns:a16="http://schemas.microsoft.com/office/drawing/2014/main" id="{2AA6B4A3-E5C0-AF0E-D349-9B3761D7AF5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144000" y="3607174"/>
            <a:ext cx="8458200" cy="4127125"/>
          </a:xfrm>
          <a:prstGeom prst="rect">
            <a:avLst/>
          </a:prstGeom>
        </p:spPr>
      </p:pic>
      <p:pic>
        <p:nvPicPr>
          <p:cNvPr id="20" name="Imagen 19">
            <a:extLst>
              <a:ext uri="{FF2B5EF4-FFF2-40B4-BE49-F238E27FC236}">
                <a16:creationId xmlns:a16="http://schemas.microsoft.com/office/drawing/2014/main" id="{50899B64-7CC5-4C36-B00C-3955D09F1366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85801" y="7064704"/>
            <a:ext cx="7086600" cy="2370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389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4ECA5DAF-7C71-4387-8C1C-F273E601A5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032" y="629696"/>
            <a:ext cx="18288000" cy="9675105"/>
          </a:xfrm>
          <a:prstGeom prst="rect">
            <a:avLst/>
          </a:prstGeom>
        </p:spPr>
      </p:pic>
      <p:sp>
        <p:nvSpPr>
          <p:cNvPr id="2" name="Freeform 2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6" name="Freeform 6"/>
          <p:cNvSpPr/>
          <p:nvPr/>
        </p:nvSpPr>
        <p:spPr>
          <a:xfrm>
            <a:off x="473171" y="3357749"/>
            <a:ext cx="6829153" cy="2494006"/>
          </a:xfrm>
          <a:custGeom>
            <a:avLst/>
            <a:gdLst/>
            <a:ahLst/>
            <a:cxnLst/>
            <a:rect l="l" t="t" r="r" b="b"/>
            <a:pathLst>
              <a:path w="1798625" h="656858">
                <a:moveTo>
                  <a:pt x="19272" y="0"/>
                </a:moveTo>
                <a:lnTo>
                  <a:pt x="1779353" y="0"/>
                </a:lnTo>
                <a:cubicBezTo>
                  <a:pt x="1789996" y="0"/>
                  <a:pt x="1798625" y="8628"/>
                  <a:pt x="1798625" y="19272"/>
                </a:cubicBezTo>
                <a:lnTo>
                  <a:pt x="1798625" y="637585"/>
                </a:lnTo>
                <a:cubicBezTo>
                  <a:pt x="1798625" y="648229"/>
                  <a:pt x="1789996" y="656858"/>
                  <a:pt x="1779353" y="656858"/>
                </a:cubicBezTo>
                <a:lnTo>
                  <a:pt x="19272" y="656858"/>
                </a:lnTo>
                <a:cubicBezTo>
                  <a:pt x="8628" y="656858"/>
                  <a:pt x="0" y="648229"/>
                  <a:pt x="0" y="637585"/>
                </a:cubicBezTo>
                <a:lnTo>
                  <a:pt x="0" y="19272"/>
                </a:lnTo>
                <a:cubicBezTo>
                  <a:pt x="0" y="8628"/>
                  <a:pt x="8628" y="0"/>
                  <a:pt x="19272" y="0"/>
                </a:cubicBezTo>
                <a:close/>
              </a:path>
            </a:pathLst>
          </a:cu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/>
          <a:lstStyle/>
          <a:p>
            <a:endParaRPr lang="es-ES"/>
          </a:p>
        </p:txBody>
      </p:sp>
      <p:sp>
        <p:nvSpPr>
          <p:cNvPr id="7" name="TextBox 7"/>
          <p:cNvSpPr txBox="1"/>
          <p:nvPr/>
        </p:nvSpPr>
        <p:spPr>
          <a:xfrm>
            <a:off x="2807368" y="2128149"/>
            <a:ext cx="12649200" cy="153685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lIns="50800" tIns="50800" rIns="50800" bIns="50800" rtlCol="0" anchor="ctr"/>
          <a:lstStyle/>
          <a:p>
            <a:pPr algn="ctr"/>
            <a:r>
              <a:rPr lang="es-ES" sz="4800" dirty="0">
                <a:solidFill>
                  <a:schemeClr val="tx1"/>
                </a:solidFill>
                <a:latin typeface="Gagalin"/>
                <a:ea typeface="Gagalin"/>
                <a:cs typeface="Gagalin"/>
                <a:sym typeface="Gagalin"/>
              </a:rPr>
              <a:t>A la Dirección General de Acción Social le corresponde la gestión de:</a:t>
            </a:r>
          </a:p>
        </p:txBody>
      </p:sp>
      <p:graphicFrame>
        <p:nvGraphicFramePr>
          <p:cNvPr id="27" name="Diagrama 26">
            <a:extLst>
              <a:ext uri="{FF2B5EF4-FFF2-40B4-BE49-F238E27FC236}">
                <a16:creationId xmlns:a16="http://schemas.microsoft.com/office/drawing/2014/main" id="{76B4D3FE-E27A-4DB9-AE68-063D4EEE3B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12535816"/>
              </p:ext>
            </p:extLst>
          </p:nvPr>
        </p:nvGraphicFramePr>
        <p:xfrm>
          <a:off x="2340142" y="6985488"/>
          <a:ext cx="13639800" cy="309863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17" name="Freeform 17"/>
          <p:cNvSpPr/>
          <p:nvPr/>
        </p:nvSpPr>
        <p:spPr>
          <a:xfrm>
            <a:off x="6096000" y="102838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24" name="TextBox 24"/>
          <p:cNvSpPr txBox="1"/>
          <p:nvPr/>
        </p:nvSpPr>
        <p:spPr>
          <a:xfrm>
            <a:off x="3179633" y="267634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26" name="Rectángulo 25">
            <a:extLst>
              <a:ext uri="{FF2B5EF4-FFF2-40B4-BE49-F238E27FC236}">
                <a16:creationId xmlns:a16="http://schemas.microsoft.com/office/drawing/2014/main" id="{869D33AD-D1C1-439A-AD93-A67CD72491F2}"/>
              </a:ext>
            </a:extLst>
          </p:cNvPr>
          <p:cNvSpPr/>
          <p:nvPr/>
        </p:nvSpPr>
        <p:spPr>
          <a:xfrm>
            <a:off x="6553200" y="5995365"/>
            <a:ext cx="598593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sz="4400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Ambos cruciales para:</a:t>
            </a:r>
            <a:endParaRPr lang="es-ES" sz="4400" dirty="0"/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6669EBB3-D15C-4EB4-A0D6-C5C67B937169}"/>
              </a:ext>
            </a:extLst>
          </p:cNvPr>
          <p:cNvGrpSpPr/>
          <p:nvPr/>
        </p:nvGrpSpPr>
        <p:grpSpPr>
          <a:xfrm>
            <a:off x="2314857" y="3915000"/>
            <a:ext cx="13571901" cy="1859683"/>
            <a:chOff x="2314857" y="3914999"/>
            <a:chExt cx="13571901" cy="5880985"/>
          </a:xfrm>
        </p:grpSpPr>
        <p:sp>
          <p:nvSpPr>
            <p:cNvPr id="8" name="Forma libre: forma 7">
              <a:extLst>
                <a:ext uri="{FF2B5EF4-FFF2-40B4-BE49-F238E27FC236}">
                  <a16:creationId xmlns:a16="http://schemas.microsoft.com/office/drawing/2014/main" id="{91D2E267-3B62-4928-8EF7-DB93B504401D}"/>
                </a:ext>
              </a:extLst>
            </p:cNvPr>
            <p:cNvSpPr/>
            <p:nvPr/>
          </p:nvSpPr>
          <p:spPr>
            <a:xfrm>
              <a:off x="2314857" y="3914999"/>
              <a:ext cx="6540675" cy="5880985"/>
            </a:xfrm>
            <a:custGeom>
              <a:avLst/>
              <a:gdLst>
                <a:gd name="connsiteX0" fmla="*/ 0 w 6540675"/>
                <a:gd name="connsiteY0" fmla="*/ 588099 h 5880985"/>
                <a:gd name="connsiteX1" fmla="*/ 588099 w 6540675"/>
                <a:gd name="connsiteY1" fmla="*/ 0 h 5880985"/>
                <a:gd name="connsiteX2" fmla="*/ 5952577 w 6540675"/>
                <a:gd name="connsiteY2" fmla="*/ 0 h 5880985"/>
                <a:gd name="connsiteX3" fmla="*/ 6540676 w 6540675"/>
                <a:gd name="connsiteY3" fmla="*/ 588099 h 5880985"/>
                <a:gd name="connsiteX4" fmla="*/ 6540675 w 6540675"/>
                <a:gd name="connsiteY4" fmla="*/ 5292887 h 5880985"/>
                <a:gd name="connsiteX5" fmla="*/ 5952576 w 6540675"/>
                <a:gd name="connsiteY5" fmla="*/ 5880986 h 5880985"/>
                <a:gd name="connsiteX6" fmla="*/ 588099 w 6540675"/>
                <a:gd name="connsiteY6" fmla="*/ 5880985 h 5880985"/>
                <a:gd name="connsiteX7" fmla="*/ 0 w 6540675"/>
                <a:gd name="connsiteY7" fmla="*/ 5292886 h 5880985"/>
                <a:gd name="connsiteX8" fmla="*/ 0 w 6540675"/>
                <a:gd name="connsiteY8" fmla="*/ 588099 h 588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0675" h="5880985">
                  <a:moveTo>
                    <a:pt x="0" y="588099"/>
                  </a:moveTo>
                  <a:cubicBezTo>
                    <a:pt x="0" y="263301"/>
                    <a:pt x="263301" y="0"/>
                    <a:pt x="588099" y="0"/>
                  </a:cubicBezTo>
                  <a:lnTo>
                    <a:pt x="5952577" y="0"/>
                  </a:lnTo>
                  <a:cubicBezTo>
                    <a:pt x="6277375" y="0"/>
                    <a:pt x="6540676" y="263301"/>
                    <a:pt x="6540676" y="588099"/>
                  </a:cubicBezTo>
                  <a:cubicBezTo>
                    <a:pt x="6540676" y="2156362"/>
                    <a:pt x="6540675" y="3724624"/>
                    <a:pt x="6540675" y="5292887"/>
                  </a:cubicBezTo>
                  <a:cubicBezTo>
                    <a:pt x="6540675" y="5617685"/>
                    <a:pt x="6277374" y="5880986"/>
                    <a:pt x="5952576" y="5880986"/>
                  </a:cubicBezTo>
                  <a:lnTo>
                    <a:pt x="588099" y="5880985"/>
                  </a:lnTo>
                  <a:cubicBezTo>
                    <a:pt x="263301" y="5880985"/>
                    <a:pt x="0" y="5617684"/>
                    <a:pt x="0" y="5292886"/>
                  </a:cubicBezTo>
                  <a:lnTo>
                    <a:pt x="0" y="588099"/>
                  </a:lnTo>
                  <a:close/>
                </a:path>
              </a:pathLst>
            </a:custGeom>
            <a:ln w="7620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82880" tIns="182880" rIns="182880" bIns="36000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u="none" strike="noStrike" kern="1200" dirty="0">
                  <a:solidFill>
                    <a:srgbClr val="0070C0"/>
                  </a:solidFill>
                  <a:latin typeface="Gagalin"/>
                  <a:ea typeface="Gagalin"/>
                  <a:cs typeface="Gagalin"/>
                  <a:sym typeface="Gagalin"/>
                </a:rPr>
                <a:t>LOS SERVICIOS SOCIALES DE ATENCIÓN PRIMARIA.</a:t>
              </a:r>
              <a:endParaRPr lang="es-ES" sz="4800" kern="1200" dirty="0">
                <a:solidFill>
                  <a:srgbClr val="0070C0"/>
                </a:solidFill>
              </a:endParaRPr>
            </a:p>
          </p:txBody>
        </p:sp>
        <p:sp>
          <p:nvSpPr>
            <p:cNvPr id="9" name="Forma libre: forma 8">
              <a:extLst>
                <a:ext uri="{FF2B5EF4-FFF2-40B4-BE49-F238E27FC236}">
                  <a16:creationId xmlns:a16="http://schemas.microsoft.com/office/drawing/2014/main" id="{7B0F0D15-AB81-4AFF-80EF-18F17697FA4A}"/>
                </a:ext>
              </a:extLst>
            </p:cNvPr>
            <p:cNvSpPr/>
            <p:nvPr/>
          </p:nvSpPr>
          <p:spPr>
            <a:xfrm>
              <a:off x="9346083" y="3914999"/>
              <a:ext cx="6540675" cy="5880985"/>
            </a:xfrm>
            <a:custGeom>
              <a:avLst/>
              <a:gdLst>
                <a:gd name="connsiteX0" fmla="*/ 0 w 6540675"/>
                <a:gd name="connsiteY0" fmla="*/ 588099 h 5880985"/>
                <a:gd name="connsiteX1" fmla="*/ 588099 w 6540675"/>
                <a:gd name="connsiteY1" fmla="*/ 0 h 5880985"/>
                <a:gd name="connsiteX2" fmla="*/ 5952577 w 6540675"/>
                <a:gd name="connsiteY2" fmla="*/ 0 h 5880985"/>
                <a:gd name="connsiteX3" fmla="*/ 6540676 w 6540675"/>
                <a:gd name="connsiteY3" fmla="*/ 588099 h 5880985"/>
                <a:gd name="connsiteX4" fmla="*/ 6540675 w 6540675"/>
                <a:gd name="connsiteY4" fmla="*/ 5292887 h 5880985"/>
                <a:gd name="connsiteX5" fmla="*/ 5952576 w 6540675"/>
                <a:gd name="connsiteY5" fmla="*/ 5880986 h 5880985"/>
                <a:gd name="connsiteX6" fmla="*/ 588099 w 6540675"/>
                <a:gd name="connsiteY6" fmla="*/ 5880985 h 5880985"/>
                <a:gd name="connsiteX7" fmla="*/ 0 w 6540675"/>
                <a:gd name="connsiteY7" fmla="*/ 5292886 h 5880985"/>
                <a:gd name="connsiteX8" fmla="*/ 0 w 6540675"/>
                <a:gd name="connsiteY8" fmla="*/ 588099 h 58809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540675" h="5880985">
                  <a:moveTo>
                    <a:pt x="0" y="588099"/>
                  </a:moveTo>
                  <a:cubicBezTo>
                    <a:pt x="0" y="263301"/>
                    <a:pt x="263301" y="0"/>
                    <a:pt x="588099" y="0"/>
                  </a:cubicBezTo>
                  <a:lnTo>
                    <a:pt x="5952577" y="0"/>
                  </a:lnTo>
                  <a:cubicBezTo>
                    <a:pt x="6277375" y="0"/>
                    <a:pt x="6540676" y="263301"/>
                    <a:pt x="6540676" y="588099"/>
                  </a:cubicBezTo>
                  <a:cubicBezTo>
                    <a:pt x="6540676" y="2156362"/>
                    <a:pt x="6540675" y="3724624"/>
                    <a:pt x="6540675" y="5292887"/>
                  </a:cubicBezTo>
                  <a:cubicBezTo>
                    <a:pt x="6540675" y="5617685"/>
                    <a:pt x="6277374" y="5880986"/>
                    <a:pt x="5952576" y="5880986"/>
                  </a:cubicBezTo>
                  <a:lnTo>
                    <a:pt x="588099" y="5880985"/>
                  </a:lnTo>
                  <a:cubicBezTo>
                    <a:pt x="263301" y="5880985"/>
                    <a:pt x="0" y="5617684"/>
                    <a:pt x="0" y="5292886"/>
                  </a:cubicBezTo>
                  <a:lnTo>
                    <a:pt x="0" y="588099"/>
                  </a:lnTo>
                  <a:close/>
                </a:path>
              </a:pathLst>
            </a:custGeom>
            <a:ln w="76200">
              <a:solidFill>
                <a:schemeClr val="tx2"/>
              </a:solidFill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spcFirstLastPara="0" vert="horz" wrap="square" lIns="182880" tIns="182880" rIns="182880" bIns="360000" numCol="1" spcCol="1270" anchor="ctr" anchorCtr="0">
              <a:noAutofit/>
            </a:bodyPr>
            <a:lstStyle/>
            <a:p>
              <a:pPr marL="0" lvl="0" indent="0" algn="ctr" defTabSz="2133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en-US" sz="4800" u="none" strike="noStrike" kern="1200">
                  <a:solidFill>
                    <a:srgbClr val="0070C0"/>
                  </a:solidFill>
                  <a:latin typeface="Gagalin"/>
                  <a:ea typeface="Gagalin"/>
                  <a:cs typeface="Gagalin"/>
                  <a:sym typeface="Gagalin"/>
                </a:rPr>
                <a:t>LA INCLUSIÓN SOCIAL.</a:t>
              </a:r>
              <a:endParaRPr lang="es-ES" sz="4800" kern="1200" dirty="0">
                <a:solidFill>
                  <a:srgbClr val="0070C0"/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0044AB-9E0E-2CAE-9CF1-4858B15E0D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F9CC6112-8CFE-D853-1E19-7B5F7A8CBD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38F525FD-A6C7-3C66-BAA9-E11235D8FD52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9276C74-DA34-BD9D-0284-7062F1EA8421}"/>
              </a:ext>
            </a:extLst>
          </p:cNvPr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C22B611-F33D-AAB3-ED67-B34EB9F59086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57FE9485-DDB2-8BB8-3246-543FE895BF83}"/>
              </a:ext>
            </a:extLst>
          </p:cNvPr>
          <p:cNvSpPr txBox="1"/>
          <p:nvPr/>
        </p:nvSpPr>
        <p:spPr>
          <a:xfrm>
            <a:off x="5943601" y="1769079"/>
            <a:ext cx="6202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400" dirty="0">
                <a:solidFill>
                  <a:srgbClr val="C0504D">
                    <a:lumMod val="75000"/>
                  </a:srgbClr>
                </a:solidFill>
                <a:latin typeface="Gagalin"/>
              </a:rPr>
              <a:t>POBLACION ATENDIDA Y RATIOS DE ATENCIÓN</a:t>
            </a:r>
            <a:endParaRPr kumimoji="0" lang="es-ES" sz="4400" b="0" i="0" u="none" strike="noStrike" kern="1200" cap="none" spc="0" normalizeH="0" baseline="0" noProof="0" dirty="0">
              <a:ln>
                <a:noFill/>
              </a:ln>
              <a:solidFill>
                <a:srgbClr val="C0504D">
                  <a:lumMod val="75000"/>
                </a:srgbClr>
              </a:solidFill>
              <a:effectLst/>
              <a:uLnTx/>
              <a:uFillTx/>
              <a:latin typeface="Gagalin"/>
              <a:ea typeface="+mn-ea"/>
              <a:cs typeface="+mn-cs"/>
            </a:endParaRP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8DE00C0D-5831-9E8E-7CC4-FD1378FD2249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0B7C606D-F62B-AB6C-F9CF-425CD99013EE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F893446F-F328-A568-0766-F103DE112148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4A56C9D0-3BFC-2FDA-8CFD-0AD0DE9547FC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9ED548C3-71DC-FB7A-A0A1-D0A973F1507E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DA69FE45-BE61-FC51-D275-78925B970A9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851CF272-B25B-8BCB-40FB-3CE6D7795C1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3171" y="3405691"/>
            <a:ext cx="6613429" cy="4002734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71411DE-58E1-334E-682F-4184F67AB13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915400" y="3484311"/>
            <a:ext cx="6781799" cy="3924114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id="{F458124F-740B-90CE-CC8F-B04D7278C550}"/>
              </a:ext>
            </a:extLst>
          </p:cNvPr>
          <p:cNvSpPr txBox="1"/>
          <p:nvPr/>
        </p:nvSpPr>
        <p:spPr>
          <a:xfrm>
            <a:off x="1295399" y="8325355"/>
            <a:ext cx="16551371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2704"/>
              </a:lnSpc>
            </a:pPr>
            <a:endParaRPr lang="es-ES" dirty="0"/>
          </a:p>
          <a:p>
            <a:pPr algn="ctr">
              <a:lnSpc>
                <a:spcPts val="2704"/>
              </a:lnSpc>
            </a:pPr>
            <a:r>
              <a:rPr lang="es-ES" sz="28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thway Gothic One"/>
                <a:sym typeface="Open Sans"/>
              </a:rPr>
              <a:t>DATOS IVO (MEDAS), 2024</a:t>
            </a:r>
            <a:r>
              <a:rPr lang="es-ES" sz="2800" dirty="0">
                <a:solidFill>
                  <a:srgbClr val="2B467D"/>
                </a:solidFill>
                <a:latin typeface="Pathway Gothic One"/>
                <a:sym typeface="Open San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7186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A9ACA-0A3F-0F5C-D81E-F7262ADD51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0090BFCA-EC23-1134-9EFE-77BAE96A6B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58FF1F11-95E9-3DC6-52D0-DB7BB90BB247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199A3B6-617C-FACF-FCBF-ABCEC62EF324}"/>
              </a:ext>
            </a:extLst>
          </p:cNvPr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BC86B52-7A8D-DFAD-5A95-60BD76FB1E62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9B78BF46-9751-D583-79F8-E66E18BD3495}"/>
              </a:ext>
            </a:extLst>
          </p:cNvPr>
          <p:cNvSpPr txBox="1"/>
          <p:nvPr/>
        </p:nvSpPr>
        <p:spPr>
          <a:xfrm>
            <a:off x="5943601" y="1769079"/>
            <a:ext cx="6202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POBLACION ATENDIDA Y RATIOS DE ATENCIÓN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6F329D91-C8F0-BF94-7631-FCE06FD7DC80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1DA3DA72-DA41-1A46-276B-926BAA4E23ED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A32C9D89-957E-DC75-2E77-C4B7ADC8DE5D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DB955B9A-B861-7556-0631-C18734A0092C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F0DDD0EE-B6F9-689F-E2D9-7A01D889F91B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5D550650-4BDC-D800-2002-78665E4ECAF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id="{96C9109E-4EDD-E5E9-E45A-7144FDF41829}"/>
              </a:ext>
            </a:extLst>
          </p:cNvPr>
          <p:cNvSpPr txBox="1"/>
          <p:nvPr/>
        </p:nvSpPr>
        <p:spPr>
          <a:xfrm>
            <a:off x="1295399" y="8325355"/>
            <a:ext cx="16551371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DATOS IVO (MEDAS), 2024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2B467D"/>
                </a:solidFill>
                <a:effectLst/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5E517439-ADCC-E2E9-EE13-2E0193043C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4331" y="3771900"/>
            <a:ext cx="6202270" cy="3886200"/>
          </a:xfrm>
          <a:prstGeom prst="rect">
            <a:avLst/>
          </a:prstGeom>
        </p:spPr>
      </p:pic>
      <p:pic>
        <p:nvPicPr>
          <p:cNvPr id="8" name="Imagen 7">
            <a:extLst>
              <a:ext uri="{FF2B5EF4-FFF2-40B4-BE49-F238E27FC236}">
                <a16:creationId xmlns:a16="http://schemas.microsoft.com/office/drawing/2014/main" id="{00B7B0AA-B635-903E-80C7-656C80D7C0E2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48800" y="3729037"/>
            <a:ext cx="6202270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979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2211E4-407D-ABC0-A957-BA27BDECC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ADEAE771-887D-4581-09E9-CD8459DE88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4C6A00C1-2FBC-6A3B-ECB3-12D99B280C65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603F834-3AE3-21F0-692E-043429BB003C}"/>
              </a:ext>
            </a:extLst>
          </p:cNvPr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DF0197D9-1AF6-87FE-D356-0E17E63E18CC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35BEB6B4-83EE-0465-9047-55ACFE9165D2}"/>
              </a:ext>
            </a:extLst>
          </p:cNvPr>
          <p:cNvSpPr txBox="1"/>
          <p:nvPr/>
        </p:nvSpPr>
        <p:spPr>
          <a:xfrm>
            <a:off x="5943601" y="1769079"/>
            <a:ext cx="6202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POBLACION ATENDIDA Y RATIOS DE ATENCIÓN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0C2AAEB1-70F3-E98F-A3D6-06F7E836D4A8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EA600CD3-1BC1-1981-B34A-B03012E4047F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2261C9F8-55DF-B442-5CDA-E8D0C894F5DE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4DF4D2C4-458C-F573-1124-344DC553AB56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286FCD72-2922-349A-4691-4D4451F8548E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8900D905-3E78-DFC8-BA95-0717928CCE3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id="{CE564B18-FAD6-6B0E-00EB-85C30EE859AD}"/>
              </a:ext>
            </a:extLst>
          </p:cNvPr>
          <p:cNvSpPr txBox="1"/>
          <p:nvPr/>
        </p:nvSpPr>
        <p:spPr>
          <a:xfrm>
            <a:off x="1295399" y="8325355"/>
            <a:ext cx="16551371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DATOS IVO (MEDAS), 2024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2B467D"/>
                </a:solidFill>
                <a:effectLst/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. 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73371E2F-FF20-8D11-FC42-ACE0078C817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14401" y="3381374"/>
            <a:ext cx="7543800" cy="4027049"/>
          </a:xfrm>
          <a:prstGeom prst="rect">
            <a:avLst/>
          </a:prstGeom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8C42D2C9-9560-A743-2A86-21063818790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82200" y="3391677"/>
            <a:ext cx="6705600" cy="4205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78221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C9F125-95F6-F238-5738-9748AE099C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C49EC30F-AEFA-9B73-9655-533D184E1A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2283932"/>
            <a:ext cx="18278622" cy="6233989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150089C2-26E2-F295-BE7A-C8251D9DEAE5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97754FA-EB3E-E6F7-3330-AEC6CDC99CD7}"/>
              </a:ext>
            </a:extLst>
          </p:cNvPr>
          <p:cNvSpPr/>
          <p:nvPr/>
        </p:nvSpPr>
        <p:spPr>
          <a:xfrm>
            <a:off x="4870171" y="12575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1EB0EB46-A900-2176-3644-30AD65C9797C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E5027532-6D70-8B42-C57E-D02F90CEDDF1}"/>
              </a:ext>
            </a:extLst>
          </p:cNvPr>
          <p:cNvSpPr txBox="1"/>
          <p:nvPr/>
        </p:nvSpPr>
        <p:spPr>
          <a:xfrm>
            <a:off x="5943601" y="1769079"/>
            <a:ext cx="620227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0" i="0" u="none" strike="noStrike" kern="1200" cap="none" spc="0" normalizeH="0" baseline="0" noProof="0" dirty="0">
                <a:ln>
                  <a:noFill/>
                </a:ln>
                <a:solidFill>
                  <a:srgbClr val="C0504D">
                    <a:lumMod val="75000"/>
                  </a:srgbClr>
                </a:solidFill>
                <a:effectLst/>
                <a:uLnTx/>
                <a:uFillTx/>
                <a:latin typeface="Gagalin"/>
                <a:ea typeface="+mn-ea"/>
                <a:cs typeface="+mn-cs"/>
              </a:rPr>
              <a:t>POBLACION ATENDIDA Y RATIOS DE ATENCIÓN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3DB389D7-3310-8B76-D844-EECB930D5E2B}"/>
              </a:ext>
            </a:extLst>
          </p:cNvPr>
          <p:cNvGrpSpPr/>
          <p:nvPr/>
        </p:nvGrpSpPr>
        <p:grpSpPr>
          <a:xfrm>
            <a:off x="11887200" y="1104900"/>
            <a:ext cx="6248400" cy="1884698"/>
            <a:chOff x="7294136" y="-151539"/>
            <a:chExt cx="6588358" cy="2119577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558387EE-87C9-D003-4741-0B7F59652D6B}"/>
                </a:ext>
              </a:extLst>
            </p:cNvPr>
            <p:cNvSpPr/>
            <p:nvPr/>
          </p:nvSpPr>
          <p:spPr>
            <a:xfrm>
              <a:off x="7294136" y="-151539"/>
              <a:ext cx="2119577" cy="211957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s-ES" sz="18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hueOff val="0"/>
                    <a:satOff val="0"/>
                    <a:lumOff val="0"/>
                    <a:alphaOff val="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F90E2F02-4641-AAF5-CEAD-FDB1A74E201D}"/>
                </a:ext>
              </a:extLst>
            </p:cNvPr>
            <p:cNvGrpSpPr/>
            <p:nvPr/>
          </p:nvGrpSpPr>
          <p:grpSpPr>
            <a:xfrm>
              <a:off x="9413714" y="-151539"/>
              <a:ext cx="4468780" cy="2119577"/>
              <a:chOff x="9413714" y="-151539"/>
              <a:chExt cx="4468780" cy="2119577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4E53C935-9E16-14C0-C91E-EB39388DCEE4}"/>
                  </a:ext>
                </a:extLst>
              </p:cNvPr>
              <p:cNvSpPr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s-E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hueOff val="0"/>
                      <a:satOff val="0"/>
                      <a:lumOff val="0"/>
                      <a:alphaOff val="0"/>
                    </a:prstClr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763C96DA-887A-FD74-EB27-D1C54E03A0EF}"/>
                  </a:ext>
                </a:extLst>
              </p:cNvPr>
              <p:cNvSpPr txBox="1"/>
              <p:nvPr/>
            </p:nvSpPr>
            <p:spPr>
              <a:xfrm>
                <a:off x="9413714" y="-151539"/>
                <a:ext cx="4468780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marR="0" lvl="0" indent="0" algn="l" defTabSz="2889250" rtl="0" eaLnBrk="1" fontAlgn="auto" latinLnBrk="0" hangingPunct="1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s-ES" sz="54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>
                        <a:hueOff val="0"/>
                        <a:satOff val="0"/>
                        <a:lumOff val="0"/>
                        <a:alphaOff val="0"/>
                      </a:prstClr>
                    </a:solidFill>
                    <a:effectLst/>
                    <a:uLnTx/>
                    <a:uFillTx/>
                    <a:latin typeface="Gagalin" panose="020B0604020202020204" charset="0"/>
                    <a:ea typeface="+mn-ea"/>
                    <a:cs typeface="+mn-cs"/>
                  </a:rPr>
                  <a:t>¿DE DÓNDE PARTIMOS?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EF111B5A-F4E3-FA22-6425-74ACF9F07EC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124610" y="1344266"/>
            <a:ext cx="2170581" cy="1659346"/>
          </a:xfrm>
          <a:prstGeom prst="rect">
            <a:avLst/>
          </a:prstGeom>
        </p:spPr>
      </p:pic>
      <p:sp>
        <p:nvSpPr>
          <p:cNvPr id="15" name="TextBox 9">
            <a:extLst>
              <a:ext uri="{FF2B5EF4-FFF2-40B4-BE49-F238E27FC236}">
                <a16:creationId xmlns:a16="http://schemas.microsoft.com/office/drawing/2014/main" id="{7D86BCDE-C214-6157-1C88-E09C297A8DCF}"/>
              </a:ext>
            </a:extLst>
          </p:cNvPr>
          <p:cNvSpPr txBox="1"/>
          <p:nvPr/>
        </p:nvSpPr>
        <p:spPr>
          <a:xfrm>
            <a:off x="1295399" y="8325355"/>
            <a:ext cx="16551371" cy="6924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ts val="27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800" b="1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DATOS IVO (MEDAS), 2024</a:t>
            </a:r>
            <a:r>
              <a:rPr kumimoji="0" lang="es-ES" sz="2800" b="0" i="0" u="none" strike="noStrike" kern="1200" cap="none" spc="0" normalizeH="0" baseline="0" noProof="0" dirty="0">
                <a:ln>
                  <a:noFill/>
                </a:ln>
                <a:solidFill>
                  <a:srgbClr val="2B467D"/>
                </a:solidFill>
                <a:effectLst/>
                <a:uLnTx/>
                <a:uFillTx/>
                <a:latin typeface="Pathway Gothic One"/>
                <a:ea typeface="+mn-ea"/>
                <a:cs typeface="+mn-cs"/>
                <a:sym typeface="Open Sans"/>
              </a:rPr>
              <a:t>.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33DDC1DC-41AC-B5DA-ABF5-789CA09AB19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70171" y="3328987"/>
            <a:ext cx="8160029" cy="4405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01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C97DE9-7A86-5346-F7E6-8831C0D882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Imagen 23">
            <a:extLst>
              <a:ext uri="{FF2B5EF4-FFF2-40B4-BE49-F238E27FC236}">
                <a16:creationId xmlns:a16="http://schemas.microsoft.com/office/drawing/2014/main" id="{89A96377-C059-42E4-BAD9-CEE0EB70B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27236"/>
            <a:ext cx="18288000" cy="6541074"/>
          </a:xfrm>
          <a:prstGeom prst="rect">
            <a:avLst/>
          </a:prstGeom>
        </p:spPr>
      </p:pic>
      <p:graphicFrame>
        <p:nvGraphicFramePr>
          <p:cNvPr id="17" name="Diagrama 16">
            <a:extLst>
              <a:ext uri="{FF2B5EF4-FFF2-40B4-BE49-F238E27FC236}">
                <a16:creationId xmlns:a16="http://schemas.microsoft.com/office/drawing/2014/main" id="{3AFB5871-B375-4B36-989E-9E99F106CAD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92096938"/>
              </p:ext>
            </p:extLst>
          </p:nvPr>
        </p:nvGraphicFramePr>
        <p:xfrm>
          <a:off x="704076" y="1893058"/>
          <a:ext cx="16992600" cy="71863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Freeform 2">
            <a:extLst>
              <a:ext uri="{FF2B5EF4-FFF2-40B4-BE49-F238E27FC236}">
                <a16:creationId xmlns:a16="http://schemas.microsoft.com/office/drawing/2014/main" id="{F351E2D3-6116-F8BF-EC0F-9C8181E525E8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644E37C8-37D9-8F99-3B0A-20C587AFCAA9}"/>
              </a:ext>
            </a:extLst>
          </p:cNvPr>
          <p:cNvSpPr/>
          <p:nvPr/>
        </p:nvSpPr>
        <p:spPr>
          <a:xfrm>
            <a:off x="3733800" y="935596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7682A72-75C2-62AD-1C3C-3AFA6ED58723}"/>
              </a:ext>
            </a:extLst>
          </p:cNvPr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7AACB2EF-4178-0178-0505-FE4B766CA7DF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7AC0CF7F-5D96-8AE8-09BD-E953FB635E62}"/>
              </a:ext>
            </a:extLst>
          </p:cNvPr>
          <p:cNvSpPr txBox="1"/>
          <p:nvPr/>
        </p:nvSpPr>
        <p:spPr>
          <a:xfrm>
            <a:off x="4559743" y="1595633"/>
            <a:ext cx="7405930" cy="92333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0" dirty="0">
                <a:solidFill>
                  <a:schemeClr val="accent2">
                    <a:lumMod val="75000"/>
                  </a:schemeClr>
                </a:solidFill>
                <a:latin typeface="Gagalin"/>
                <a:ea typeface="Gagalin"/>
                <a:cs typeface="Gagalin"/>
                <a:sym typeface="Gagalin"/>
              </a:rPr>
              <a:t>SSAP</a:t>
            </a:r>
            <a:endParaRPr kumimoji="0" lang="en-US" sz="6000" b="0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AA9FE8A5-4790-5F25-388C-37DF915731F6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C6471951-993E-47E8-B1F9-2A7D4F33DC42}"/>
              </a:ext>
            </a:extLst>
          </p:cNvPr>
          <p:cNvSpPr/>
          <p:nvPr/>
        </p:nvSpPr>
        <p:spPr>
          <a:xfrm>
            <a:off x="1905000" y="3001656"/>
            <a:ext cx="113336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3600" dirty="0">
                <a:solidFill>
                  <a:schemeClr val="accent2">
                    <a:lumMod val="75000"/>
                  </a:schemeClr>
                </a:solidFill>
                <a:latin typeface="Gagalin" panose="020B0604020202020204" charset="0"/>
              </a:rPr>
              <a:t>DESARROLLANDO NUEVOS PROCESOS DE TRABAJO EN SSAP</a:t>
            </a:r>
            <a:endParaRPr lang="es-ES" sz="3600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4" name="Rectángulo 13">
            <a:extLst>
              <a:ext uri="{FF2B5EF4-FFF2-40B4-BE49-F238E27FC236}">
                <a16:creationId xmlns:a16="http://schemas.microsoft.com/office/drawing/2014/main" id="{D6D15A96-DF8F-4F72-9E40-45F66B997C8C}"/>
              </a:ext>
            </a:extLst>
          </p:cNvPr>
          <p:cNvSpPr/>
          <p:nvPr/>
        </p:nvSpPr>
        <p:spPr>
          <a:xfrm>
            <a:off x="4349933" y="8689684"/>
            <a:ext cx="12496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Gagalin" panose="020B0604020202020204" charset="0"/>
              </a:rPr>
              <a:t>Presentación DE comunicación ORAL EN EL X Congreso de la REPS (Red Española de Política Social), 22, 23 y 24 octubre Logroño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  <a:defRPr/>
            </a:pPr>
            <a:r>
              <a:rPr lang="es-ES" sz="2000" dirty="0">
                <a:latin typeface="Gagalin" panose="020B0604020202020204" charset="0"/>
              </a:rPr>
              <a:t>Presentación COMO BUENA PRÁCTICA EN EL XXXII CONGRESO ANUAL DE LA AEDYGSS   (ASOCIACIÓN ESPAÑOLA DE Directores y gerentes). 13 y 14 de noviembre, Fuenlabrada</a:t>
            </a: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9ECBC76A-D58D-47F3-823F-638D86260D04}"/>
              </a:ext>
            </a:extLst>
          </p:cNvPr>
          <p:cNvSpPr txBox="1"/>
          <p:nvPr/>
        </p:nvSpPr>
        <p:spPr>
          <a:xfrm>
            <a:off x="101866" y="6242126"/>
            <a:ext cx="1230784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 dirty="0">
                <a:solidFill>
                  <a:schemeClr val="accent3">
                    <a:lumMod val="50000"/>
                  </a:schemeClr>
                </a:solidFill>
                <a:latin typeface="Gagalin" panose="020B0604020202020204" charset="0"/>
              </a:rPr>
              <a:t>PILOTAJE PREVIO PARA LA VALIDACIÓN DE: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solidFill>
                  <a:schemeClr val="accent3">
                    <a:lumMod val="50000"/>
                  </a:schemeClr>
                </a:solidFill>
                <a:latin typeface="Gagalin" panose="020B0604020202020204" charset="0"/>
              </a:rPr>
              <a:t>INSTRUMENTO DE VALORACIÓN DE LA PROTECCIÓN – DESPROTECCIÓN INFANTIL. 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solidFill>
                  <a:schemeClr val="accent3">
                    <a:lumMod val="50000"/>
                  </a:schemeClr>
                </a:solidFill>
                <a:latin typeface="Gagalin" panose="020B0604020202020204" charset="0"/>
              </a:rPr>
              <a:t>INSTRUMENTO DE TRABAJO PARA MEDIR EL GRADO DE COLABORACIÓN FAMILIAR HACIA EL CAMBIO</a:t>
            </a: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s-ES" sz="2000" dirty="0">
                <a:solidFill>
                  <a:schemeClr val="accent3">
                    <a:lumMod val="50000"/>
                  </a:schemeClr>
                </a:solidFill>
                <a:latin typeface="Gagalin" panose="020B0604020202020204" charset="0"/>
              </a:rPr>
              <a:t>PROCESOS DE INTERVENCIÓN MÁS COLABORATIVOS.</a:t>
            </a:r>
          </a:p>
        </p:txBody>
      </p:sp>
      <p:sp>
        <p:nvSpPr>
          <p:cNvPr id="21" name="CuadroTexto 20">
            <a:extLst>
              <a:ext uri="{FF2B5EF4-FFF2-40B4-BE49-F238E27FC236}">
                <a16:creationId xmlns:a16="http://schemas.microsoft.com/office/drawing/2014/main" id="{E0EE4713-8C09-452D-A2AE-12B1CCD564AD}"/>
              </a:ext>
            </a:extLst>
          </p:cNvPr>
          <p:cNvSpPr txBox="1"/>
          <p:nvPr/>
        </p:nvSpPr>
        <p:spPr>
          <a:xfrm>
            <a:off x="4586956" y="8147369"/>
            <a:ext cx="6081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800" dirty="0">
                <a:solidFill>
                  <a:schemeClr val="bg2">
                    <a:lumMod val="50000"/>
                  </a:schemeClr>
                </a:solidFill>
                <a:latin typeface="Gagalin" panose="020B0604020202020204" charset="0"/>
              </a:rPr>
              <a:t>CONSIDERADA UNA BUENA PRÁCTICA</a:t>
            </a:r>
            <a:r>
              <a:rPr lang="es-ES" sz="2000" dirty="0"/>
              <a:t>: </a:t>
            </a:r>
          </a:p>
        </p:txBody>
      </p:sp>
      <p:grpSp>
        <p:nvGrpSpPr>
          <p:cNvPr id="15" name="Diagram group">
            <a:extLst>
              <a:ext uri="{FF2B5EF4-FFF2-40B4-BE49-F238E27FC236}">
                <a16:creationId xmlns:a16="http://schemas.microsoft.com/office/drawing/2014/main" id="{5D1E5322-AD61-473C-9DCF-1C01A132CE89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id="{8F0170B5-D30A-44E4-A6E9-E2D524D84012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11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72085125-B71F-413E-A828-385FA2F88F33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22" name="Rectángulo 21">
                <a:extLst>
                  <a:ext uri="{FF2B5EF4-FFF2-40B4-BE49-F238E27FC236}">
                    <a16:creationId xmlns:a16="http://schemas.microsoft.com/office/drawing/2014/main" id="{73F1CC7A-7C0C-4F4D-AFF1-A0E79ECAF962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1E6E0232-72F6-4602-9D47-DFCFF095B815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  <p:pic>
        <p:nvPicPr>
          <p:cNvPr id="4" name="Imagen 3">
            <a:extLst>
              <a:ext uri="{FF2B5EF4-FFF2-40B4-BE49-F238E27FC236}">
                <a16:creationId xmlns:a16="http://schemas.microsoft.com/office/drawing/2014/main" id="{4BA6B6F0-2894-47CE-91C3-F9BCD494DC8A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333954" y="8277439"/>
            <a:ext cx="1795960" cy="1795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18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8222FE-84EA-0FB5-20AA-2C6FFD439F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B38D6522-2C63-4DED-9EE2-E37D664713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22" y="2855076"/>
            <a:ext cx="18288000" cy="7927224"/>
          </a:xfrm>
          <a:prstGeom prst="rect">
            <a:avLst/>
          </a:prstGeom>
        </p:spPr>
      </p:pic>
      <p:pic>
        <p:nvPicPr>
          <p:cNvPr id="25" name="Imagen 24">
            <a:extLst>
              <a:ext uri="{FF2B5EF4-FFF2-40B4-BE49-F238E27FC236}">
                <a16:creationId xmlns:a16="http://schemas.microsoft.com/office/drawing/2014/main" id="{57ECD468-B364-7261-864E-21FE94B015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8882" y="2385634"/>
            <a:ext cx="18223839" cy="8532255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29F94AF7-0438-E388-05B1-B4B5802EC287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7A7CDB7-4111-14D4-6257-0EE48FF7695E}"/>
              </a:ext>
            </a:extLst>
          </p:cNvPr>
          <p:cNvSpPr/>
          <p:nvPr/>
        </p:nvSpPr>
        <p:spPr>
          <a:xfrm>
            <a:off x="3733800" y="935596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014CDBF-FAE3-EA79-2E30-B028C133A09D}"/>
              </a:ext>
            </a:extLst>
          </p:cNvPr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3E5808D9-43AC-140D-AE98-F153D3C8D25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248AA6F2-1220-D0CF-327C-22B906F7B13B}"/>
              </a:ext>
            </a:extLst>
          </p:cNvPr>
          <p:cNvSpPr txBox="1"/>
          <p:nvPr/>
        </p:nvSpPr>
        <p:spPr>
          <a:xfrm>
            <a:off x="3090198" y="1919344"/>
            <a:ext cx="2346230" cy="135421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8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SAD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BC45DC09-689F-ABBC-EB3A-82B65C9FC3E9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005DEC10-F640-E291-BF3A-3E35981C339F}"/>
              </a:ext>
            </a:extLst>
          </p:cNvPr>
          <p:cNvSpPr txBox="1"/>
          <p:nvPr/>
        </p:nvSpPr>
        <p:spPr>
          <a:xfrm>
            <a:off x="152400" y="4381501"/>
            <a:ext cx="792480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Clr>
                <a:schemeClr val="accent1"/>
              </a:buClr>
              <a:buFont typeface="Wingdings" panose="05000000000000000000" pitchFamily="2" charset="2"/>
              <a:buChar char="è"/>
            </a:pPr>
            <a:r>
              <a:rPr lang="es-ES" sz="2400" dirty="0">
                <a:latin typeface="Gagalin" panose="020B0604020202020204" charset="0"/>
              </a:rPr>
              <a:t>DETECCIÓN DE LOS FACTORES DE RIESGO E IDENTIFICACIÓN PRECOZ DE LAS PERSONAS EN SITUACIÓN DE FRAGILIDAD (FÍSICA, ECONÓMICA, RELACIONAL O EMOCIONAL).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0F491716-734D-15B6-8473-BC637E16326D}"/>
              </a:ext>
            </a:extLst>
          </p:cNvPr>
          <p:cNvSpPr txBox="1"/>
          <p:nvPr/>
        </p:nvSpPr>
        <p:spPr>
          <a:xfrm>
            <a:off x="4960748" y="2112248"/>
            <a:ext cx="9232716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000" dirty="0">
                <a:solidFill>
                  <a:schemeClr val="accent2">
                    <a:lumMod val="75000"/>
                  </a:schemeClr>
                </a:solidFill>
                <a:latin typeface="Gagalin" panose="020B0604020202020204" charset="0"/>
              </a:rPr>
              <a:t>TRABAJANDO EN UN NUEVO MODELO DE CUIDADOS.- SAD COMO Prestación BÁSICA</a:t>
            </a: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34FFCDE6-8A70-A863-7F6A-25B2E6851C56}"/>
              </a:ext>
            </a:extLst>
          </p:cNvPr>
          <p:cNvSpPr txBox="1"/>
          <p:nvPr/>
        </p:nvSpPr>
        <p:spPr>
          <a:xfrm>
            <a:off x="152400" y="6371469"/>
            <a:ext cx="48768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Clr>
                <a:srgbClr val="C00000"/>
              </a:buClr>
              <a:buFont typeface="Wingdings" panose="05000000000000000000" pitchFamily="2" charset="2"/>
              <a:buChar char="è"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</a:rPr>
              <a:t>PRIORIDAD EN LA ATENCIÓN DE LOS GRUPOS VULNERABLES E INSTAURANDO PROGRAMAS PARA CONVATIR LAS CAUSAS</a:t>
            </a:r>
            <a:endParaRPr lang="es-ES" sz="2400" dirty="0">
              <a:latin typeface="Gagalin" panose="020B0604020202020204" charset="0"/>
            </a:endParaRPr>
          </a:p>
        </p:txBody>
      </p:sp>
      <p:sp>
        <p:nvSpPr>
          <p:cNvPr id="24" name="CuadroTexto 23">
            <a:extLst>
              <a:ext uri="{FF2B5EF4-FFF2-40B4-BE49-F238E27FC236}">
                <a16:creationId xmlns:a16="http://schemas.microsoft.com/office/drawing/2014/main" id="{54421DCF-E649-88FE-90E1-FA5D88167BE9}"/>
              </a:ext>
            </a:extLst>
          </p:cNvPr>
          <p:cNvSpPr txBox="1"/>
          <p:nvPr/>
        </p:nvSpPr>
        <p:spPr>
          <a:xfrm>
            <a:off x="11277600" y="7962900"/>
            <a:ext cx="64008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2A25D"/>
              </a:buClr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</a:rPr>
              <a:t>LA ATENCIÓN DOMICILIARIA SE CONVIERTE EN UNA PRESTACIÓN CLAVE PARA PROMOCIONAR LA AUTONOMÍA Y MANTENER A LA PERSONA EN SU ENTORNO. </a:t>
            </a:r>
          </a:p>
        </p:txBody>
      </p:sp>
      <p:grpSp>
        <p:nvGrpSpPr>
          <p:cNvPr id="14" name="Diagram group">
            <a:extLst>
              <a:ext uri="{FF2B5EF4-FFF2-40B4-BE49-F238E27FC236}">
                <a16:creationId xmlns:a16="http://schemas.microsoft.com/office/drawing/2014/main" id="{47E8D32E-5984-42E9-A70D-428D9822F533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id="{E7486A9D-B34A-43B2-980E-98C42F313A09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7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id="{2FAEEC10-4FA0-451E-A7DF-1B54B609567A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8" name="Rectángulo 17">
                <a:extLst>
                  <a:ext uri="{FF2B5EF4-FFF2-40B4-BE49-F238E27FC236}">
                    <a16:creationId xmlns:a16="http://schemas.microsoft.com/office/drawing/2014/main" id="{5EC5D47F-9C59-40DB-8D86-DB568836C2F4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9" name="CuadroTexto 18">
                <a:extLst>
                  <a:ext uri="{FF2B5EF4-FFF2-40B4-BE49-F238E27FC236}">
                    <a16:creationId xmlns:a16="http://schemas.microsoft.com/office/drawing/2014/main" id="{095301EB-B118-4684-BC70-63CDE331F9AA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119210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CA989C-F583-F187-04D0-388BAD66A2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n 16">
            <a:extLst>
              <a:ext uri="{FF2B5EF4-FFF2-40B4-BE49-F238E27FC236}">
                <a16:creationId xmlns:a16="http://schemas.microsoft.com/office/drawing/2014/main" id="{8318BD98-9F79-494F-BA93-35ABA939D9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45122"/>
            <a:ext cx="18288000" cy="8137178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FE5CB968-2918-75D8-C685-8B4D7280CD29}"/>
              </a:ext>
            </a:extLst>
          </p:cNvPr>
          <p:cNvSpPr/>
          <p:nvPr/>
        </p:nvSpPr>
        <p:spPr>
          <a:xfrm>
            <a:off x="228600" y="129402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E2505240-568B-A110-F37F-E7C8BA574178}"/>
              </a:ext>
            </a:extLst>
          </p:cNvPr>
          <p:cNvSpPr/>
          <p:nvPr/>
        </p:nvSpPr>
        <p:spPr>
          <a:xfrm>
            <a:off x="3697795" y="924204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5479A93C-AA3B-0BA4-A584-FC8E80C4DDEA}"/>
              </a:ext>
            </a:extLst>
          </p:cNvPr>
          <p:cNvSpPr txBox="1"/>
          <p:nvPr/>
        </p:nvSpPr>
        <p:spPr>
          <a:xfrm>
            <a:off x="2257838" y="378288"/>
            <a:ext cx="13790168" cy="5899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13" name="Imagen 12">
            <a:extLst>
              <a:ext uri="{FF2B5EF4-FFF2-40B4-BE49-F238E27FC236}">
                <a16:creationId xmlns:a16="http://schemas.microsoft.com/office/drawing/2014/main" id="{8F4CD063-DC1E-4225-E171-273B67EC984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9501" t="26206" r="5668" b="9280"/>
          <a:stretch/>
        </p:blipFill>
        <p:spPr>
          <a:xfrm rot="21231706">
            <a:off x="24116305" y="11772216"/>
            <a:ext cx="2761122" cy="217826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7" name="TextBox 7">
            <a:extLst>
              <a:ext uri="{FF2B5EF4-FFF2-40B4-BE49-F238E27FC236}">
                <a16:creationId xmlns:a16="http://schemas.microsoft.com/office/drawing/2014/main" id="{CC04904E-5611-5970-8FAC-52B444886A28}"/>
              </a:ext>
            </a:extLst>
          </p:cNvPr>
          <p:cNvSpPr txBox="1"/>
          <p:nvPr/>
        </p:nvSpPr>
        <p:spPr>
          <a:xfrm>
            <a:off x="5281468" y="1280368"/>
            <a:ext cx="7010936" cy="246221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spcBef>
                <a:spcPct val="0"/>
              </a:spcBef>
              <a:defRPr/>
            </a:pPr>
            <a:r>
              <a:rPr kumimoji="0" lang="en-US" sz="8000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SSAP - </a:t>
            </a:r>
            <a:r>
              <a:rPr lang="es-ES" sz="8000" dirty="0">
                <a:solidFill>
                  <a:schemeClr val="accent4"/>
                </a:solidFill>
                <a:latin typeface="Gagalin" panose="020B0604020202020204" charset="0"/>
              </a:rPr>
              <a:t>medas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80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74DC51F6-F4CA-19C9-188D-3087E6CEBEE4}"/>
              </a:ext>
            </a:extLst>
          </p:cNvPr>
          <p:cNvSpPr/>
          <p:nvPr/>
        </p:nvSpPr>
        <p:spPr>
          <a:xfrm>
            <a:off x="17393894" y="11660717"/>
            <a:ext cx="46670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DATOS POBREZA Y EXCLUSI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Century Gothic" panose="020B050202020202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Ó</a:t>
            </a: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CC3300"/>
                </a:solidFill>
                <a:effectLst/>
                <a:uLnTx/>
                <a:uFillTx/>
                <a:latin typeface="Aptos Display"/>
                <a:ea typeface="Calibri" panose="020F0502020204030204" pitchFamily="34" charset="0"/>
                <a:cs typeface="Calibri" panose="020F0502020204030204" pitchFamily="34" charset="0"/>
              </a:rPr>
              <a:t>N CLM (ECV 2025)</a:t>
            </a:r>
            <a:endParaRPr kumimoji="0" lang="es-ES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upo 13">
            <a:extLst>
              <a:ext uri="{FF2B5EF4-FFF2-40B4-BE49-F238E27FC236}">
                <a16:creationId xmlns:a16="http://schemas.microsoft.com/office/drawing/2014/main" id="{21B932B1-5353-48EB-A865-3FAF112E5FEE}"/>
              </a:ext>
            </a:extLst>
          </p:cNvPr>
          <p:cNvGrpSpPr/>
          <p:nvPr/>
        </p:nvGrpSpPr>
        <p:grpSpPr>
          <a:xfrm>
            <a:off x="62913" y="4152900"/>
            <a:ext cx="4166364" cy="3878550"/>
            <a:chOff x="543338" y="2283900"/>
            <a:chExt cx="4562062" cy="4562062"/>
          </a:xfrm>
        </p:grpSpPr>
        <p:pic>
          <p:nvPicPr>
            <p:cNvPr id="12" name="Imagen 11">
              <a:extLst>
                <a:ext uri="{FF2B5EF4-FFF2-40B4-BE49-F238E27FC236}">
                  <a16:creationId xmlns:a16="http://schemas.microsoft.com/office/drawing/2014/main" id="{886559F3-416A-4D14-A65B-797C398C8CC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43338" y="2283900"/>
              <a:ext cx="4562062" cy="4562062"/>
            </a:xfrm>
            <a:prstGeom prst="rect">
              <a:avLst/>
            </a:prstGeom>
          </p:spPr>
        </p:pic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9B608CBD-1910-4DFA-871A-BA3EE91B722F}"/>
                </a:ext>
              </a:extLst>
            </p:cNvPr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40943" y="4183931"/>
              <a:ext cx="2735307" cy="1980418"/>
            </a:xfrm>
            <a:prstGeom prst="rect">
              <a:avLst/>
            </a:prstGeom>
          </p:spPr>
        </p:pic>
      </p:grpSp>
      <p:sp>
        <p:nvSpPr>
          <p:cNvPr id="11" name="Rectángulo 10">
            <a:extLst>
              <a:ext uri="{FF2B5EF4-FFF2-40B4-BE49-F238E27FC236}">
                <a16:creationId xmlns:a16="http://schemas.microsoft.com/office/drawing/2014/main" id="{B4DCDE0F-E635-4163-A41D-BF8D44159C9E}"/>
              </a:ext>
            </a:extLst>
          </p:cNvPr>
          <p:cNvSpPr/>
          <p:nvPr/>
        </p:nvSpPr>
        <p:spPr>
          <a:xfrm>
            <a:off x="3559215" y="2529289"/>
            <a:ext cx="1073883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defRPr/>
            </a:pPr>
            <a:r>
              <a:rPr lang="es-ES" sz="4000" dirty="0">
                <a:latin typeface="Gagalin" panose="020B0604020202020204" charset="0"/>
              </a:rPr>
              <a:t>revisión y mejora del sistema de información</a:t>
            </a:r>
          </a:p>
        </p:txBody>
      </p:sp>
      <p:sp>
        <p:nvSpPr>
          <p:cNvPr id="15" name="Rectángulo 14">
            <a:extLst>
              <a:ext uri="{FF2B5EF4-FFF2-40B4-BE49-F238E27FC236}">
                <a16:creationId xmlns:a16="http://schemas.microsoft.com/office/drawing/2014/main" id="{2029F511-FBF1-4784-8185-17638BB1C1EA}"/>
              </a:ext>
            </a:extLst>
          </p:cNvPr>
          <p:cNvSpPr/>
          <p:nvPr/>
        </p:nvSpPr>
        <p:spPr>
          <a:xfrm>
            <a:off x="3458097" y="4630088"/>
            <a:ext cx="11639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es-ES" sz="3600" dirty="0">
                <a:solidFill>
                  <a:srgbClr val="0070C0"/>
                </a:solidFill>
                <a:latin typeface="Gagalin" panose="020B0604020202020204" charset="0"/>
              </a:rPr>
              <a:t>SE HA REALIZADO UN PROCESO PARTICIPATIVO</a:t>
            </a:r>
            <a:endParaRPr lang="es-ES" sz="1600" dirty="0">
              <a:solidFill>
                <a:srgbClr val="0070C0"/>
              </a:solidFill>
              <a:latin typeface="Gagalin" panose="020B0604020202020204" charset="0"/>
            </a:endParaRPr>
          </a:p>
        </p:txBody>
      </p:sp>
      <p:graphicFrame>
        <p:nvGraphicFramePr>
          <p:cNvPr id="18" name="Diagrama 17">
            <a:extLst>
              <a:ext uri="{FF2B5EF4-FFF2-40B4-BE49-F238E27FC236}">
                <a16:creationId xmlns:a16="http://schemas.microsoft.com/office/drawing/2014/main" id="{7EFAE529-2ED7-450B-8B0A-8FB2FE915B6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71850486"/>
              </p:ext>
            </p:extLst>
          </p:nvPr>
        </p:nvGraphicFramePr>
        <p:xfrm>
          <a:off x="3827118" y="5900173"/>
          <a:ext cx="12784482" cy="3612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20" name="Imagen 19">
            <a:extLst>
              <a:ext uri="{FF2B5EF4-FFF2-40B4-BE49-F238E27FC236}">
                <a16:creationId xmlns:a16="http://schemas.microsoft.com/office/drawing/2014/main" id="{40E8BEAD-AC41-4AB4-A508-D4237E3631DA}"/>
              </a:ext>
            </a:extLst>
          </p:cNvPr>
          <p:cNvPicPr>
            <a:picLocks noChangeAspect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23795" y="4789661"/>
            <a:ext cx="2371725" cy="1924050"/>
          </a:xfrm>
          <a:prstGeom prst="rect">
            <a:avLst/>
          </a:prstGeom>
        </p:spPr>
      </p:pic>
      <p:grpSp>
        <p:nvGrpSpPr>
          <p:cNvPr id="19" name="Diagram group">
            <a:extLst>
              <a:ext uri="{FF2B5EF4-FFF2-40B4-BE49-F238E27FC236}">
                <a16:creationId xmlns:a16="http://schemas.microsoft.com/office/drawing/2014/main" id="{39B6D53D-3E79-4FDE-B622-41B4264C4A1B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ED495576-0541-452F-A8D1-5D56180A7781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14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EADED8A4-AA76-423D-9C21-9123B4A05A7C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8412B9B0-CA20-4992-9363-CC80F8BF038C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9A0E0CC2-930F-4108-B00D-B21BB598E8B6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84229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CC31A7-5E33-5B25-F3A3-102FE6F93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7FE3176A-2B8C-4D47-BB39-31959DEC45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92" y="2875747"/>
            <a:ext cx="18377574" cy="813717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827346F5-5EF7-30EC-4FCF-21AFD70C8C3D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57E6837-B843-663D-C9E5-B30874E772BA}"/>
              </a:ext>
            </a:extLst>
          </p:cNvPr>
          <p:cNvSpPr/>
          <p:nvPr/>
        </p:nvSpPr>
        <p:spPr>
          <a:xfrm>
            <a:off x="3377992" y="1333313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0" name="Diagrama 9">
            <a:extLst>
              <a:ext uri="{FF2B5EF4-FFF2-40B4-BE49-F238E27FC236}">
                <a16:creationId xmlns:a16="http://schemas.microsoft.com/office/drawing/2014/main" id="{D8CE37F7-5DB5-44BA-B7B2-7117703A7C27}"/>
              </a:ext>
            </a:extLst>
          </p:cNvPr>
          <p:cNvGraphicFramePr/>
          <p:nvPr/>
        </p:nvGraphicFramePr>
        <p:xfrm>
          <a:off x="1885298" y="4427305"/>
          <a:ext cx="15392400" cy="13567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6" name="TextBox 6">
            <a:extLst>
              <a:ext uri="{FF2B5EF4-FFF2-40B4-BE49-F238E27FC236}">
                <a16:creationId xmlns:a16="http://schemas.microsoft.com/office/drawing/2014/main" id="{02254A5F-3903-16D4-BE31-D5D7FFE02432}"/>
              </a:ext>
            </a:extLst>
          </p:cNvPr>
          <p:cNvSpPr txBox="1"/>
          <p:nvPr/>
        </p:nvSpPr>
        <p:spPr>
          <a:xfrm>
            <a:off x="5408356" y="2055662"/>
            <a:ext cx="7958717" cy="7810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99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LA INCLUSIÓN SOCIAL EN CLM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EBC6111F-66C8-F5A4-F45F-E7217DC3B62C}"/>
              </a:ext>
            </a:extLst>
          </p:cNvPr>
          <p:cNvSpPr txBox="1"/>
          <p:nvPr/>
        </p:nvSpPr>
        <p:spPr>
          <a:xfrm>
            <a:off x="2248916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graphicFrame>
        <p:nvGraphicFramePr>
          <p:cNvPr id="16" name="Tabla 15">
            <a:extLst>
              <a:ext uri="{FF2B5EF4-FFF2-40B4-BE49-F238E27FC236}">
                <a16:creationId xmlns:a16="http://schemas.microsoft.com/office/drawing/2014/main" id="{3634988C-051C-28CD-2BE0-528C0755A6FB}"/>
              </a:ext>
            </a:extLst>
          </p:cNvPr>
          <p:cNvGraphicFramePr>
            <a:graphicFrameLocks noGrp="1"/>
          </p:cNvGraphicFramePr>
          <p:nvPr/>
        </p:nvGraphicFramePr>
        <p:xfrm>
          <a:off x="1447800" y="7237839"/>
          <a:ext cx="6477000" cy="1220139"/>
        </p:xfrm>
        <a:graphic>
          <a:graphicData uri="http://schemas.openxmlformats.org/drawingml/2006/table">
            <a:tbl>
              <a:tblPr lastRow="1">
                <a:tableStyleId>{9D7B26C5-4107-4FEC-AEDC-1716B250A1EF}</a:tableStyleId>
              </a:tblPr>
              <a:tblGrid>
                <a:gridCol w="4492103">
                  <a:extLst>
                    <a:ext uri="{9D8B030D-6E8A-4147-A177-3AD203B41FA5}">
                      <a16:colId xmlns:a16="http://schemas.microsoft.com/office/drawing/2014/main" val="1742439616"/>
                    </a:ext>
                  </a:extLst>
                </a:gridCol>
                <a:gridCol w="1984897">
                  <a:extLst>
                    <a:ext uri="{9D8B030D-6E8A-4147-A177-3AD203B41FA5}">
                      <a16:colId xmlns:a16="http://schemas.microsoft.com/office/drawing/2014/main" val="223001180"/>
                    </a:ext>
                  </a:extLst>
                </a:gridCol>
              </a:tblGrid>
              <a:tr h="406713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i="1" u="none" strike="noStrike" dirty="0">
                          <a:effectLst/>
                        </a:rPr>
                        <a:t>ORDEN DE INCLUSION SOCIAL</a:t>
                      </a:r>
                      <a:endParaRPr lang="es-ES" sz="2200" b="1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11.676.160,00</a:t>
                      </a:r>
                      <a:r>
                        <a:rPr lang="es-ES" sz="2200" i="1" u="none" strike="noStrike" dirty="0">
                          <a:effectLst/>
                        </a:rPr>
                        <a:t> €</a:t>
                      </a:r>
                      <a:endParaRPr lang="es-ES" sz="22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0981899"/>
                  </a:ext>
                </a:extLst>
              </a:tr>
              <a:tr h="406713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i="1" u="none" strike="noStrike" dirty="0">
                          <a:effectLst/>
                        </a:rPr>
                        <a:t>IRPF</a:t>
                      </a:r>
                      <a:endParaRPr lang="es-ES" sz="2200" b="1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10.709.933,99</a:t>
                      </a:r>
                      <a:r>
                        <a:rPr lang="es-ES" sz="2200" i="1" u="none" strike="noStrike" dirty="0">
                          <a:effectLst/>
                        </a:rPr>
                        <a:t> €</a:t>
                      </a:r>
                      <a:endParaRPr lang="es-ES" sz="22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72063633"/>
                  </a:ext>
                </a:extLst>
              </a:tr>
              <a:tr h="406713">
                <a:tc>
                  <a:txBody>
                    <a:bodyPr/>
                    <a:lstStyle/>
                    <a:p>
                      <a:pPr algn="l" fontAlgn="b"/>
                      <a:r>
                        <a:rPr lang="es-ES" sz="2200" i="1" u="none" strike="noStrike" dirty="0">
                          <a:effectLst/>
                        </a:rPr>
                        <a:t>TOTAL FINANCIACIÓN</a:t>
                      </a:r>
                      <a:endParaRPr lang="es-ES" sz="22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200" i="1" u="none" strike="noStrike" dirty="0">
                          <a:solidFill>
                            <a:schemeClr val="accent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22.386.093,99 €</a:t>
                      </a: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252329591"/>
                  </a:ext>
                </a:extLst>
              </a:tr>
            </a:tbl>
          </a:graphicData>
        </a:graphic>
      </p:graphicFrame>
      <p:graphicFrame>
        <p:nvGraphicFramePr>
          <p:cNvPr id="17" name="Tabla 16">
            <a:extLst>
              <a:ext uri="{FF2B5EF4-FFF2-40B4-BE49-F238E27FC236}">
                <a16:creationId xmlns:a16="http://schemas.microsoft.com/office/drawing/2014/main" id="{C291D540-CC39-9231-FDB0-6929E7C962AE}"/>
              </a:ext>
            </a:extLst>
          </p:cNvPr>
          <p:cNvGraphicFramePr>
            <a:graphicFrameLocks noGrp="1"/>
          </p:cNvGraphicFramePr>
          <p:nvPr/>
        </p:nvGraphicFramePr>
        <p:xfrm>
          <a:off x="10192283" y="8023950"/>
          <a:ext cx="7057706" cy="1529012"/>
        </p:xfrm>
        <a:graphic>
          <a:graphicData uri="http://schemas.openxmlformats.org/drawingml/2006/table">
            <a:tbl>
              <a:tblPr lastRow="1">
                <a:tableStyleId>{9D7B26C5-4107-4FEC-AEDC-1716B250A1EF}</a:tableStyleId>
              </a:tblPr>
              <a:tblGrid>
                <a:gridCol w="4894851">
                  <a:extLst>
                    <a:ext uri="{9D8B030D-6E8A-4147-A177-3AD203B41FA5}">
                      <a16:colId xmlns:a16="http://schemas.microsoft.com/office/drawing/2014/main" val="1742439616"/>
                    </a:ext>
                  </a:extLst>
                </a:gridCol>
                <a:gridCol w="2162855">
                  <a:extLst>
                    <a:ext uri="{9D8B030D-6E8A-4147-A177-3AD203B41FA5}">
                      <a16:colId xmlns:a16="http://schemas.microsoft.com/office/drawing/2014/main" val="223001180"/>
                    </a:ext>
                  </a:extLst>
                </a:gridCol>
              </a:tblGrid>
              <a:tr h="382253">
                <a:tc>
                  <a:txBody>
                    <a:bodyPr/>
                    <a:lstStyle/>
                    <a:p>
                      <a:pPr algn="l" fontAlgn="b"/>
                      <a:r>
                        <a:rPr lang="es-ES" sz="2000" i="1" u="none" strike="noStrike" dirty="0">
                          <a:effectLst/>
                        </a:rPr>
                        <a:t>MARCO DE CONCERTACIÓN (ETIS)</a:t>
                      </a:r>
                      <a:endParaRPr lang="es-ES" sz="2000" b="1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10.942.318,02</a:t>
                      </a:r>
                      <a:r>
                        <a:rPr lang="es-ES" sz="2000" i="1" u="none" strike="noStrike" dirty="0">
                          <a:effectLst/>
                        </a:rPr>
                        <a:t> €</a:t>
                      </a:r>
                      <a:endParaRPr lang="es-ES" sz="20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714773657"/>
                  </a:ext>
                </a:extLst>
              </a:tr>
              <a:tr h="382253">
                <a:tc>
                  <a:txBody>
                    <a:bodyPr/>
                    <a:lstStyle/>
                    <a:p>
                      <a:pPr algn="l" fontAlgn="b"/>
                      <a:r>
                        <a:rPr lang="es-ES" sz="2000" i="1" u="none" strike="noStrike" dirty="0">
                          <a:effectLst/>
                        </a:rPr>
                        <a:t>ORDEN DE INCLUSION SOCIAL</a:t>
                      </a:r>
                      <a:endParaRPr lang="es-ES" sz="2000" b="1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11.676.160,00</a:t>
                      </a:r>
                      <a:r>
                        <a:rPr lang="es-ES" sz="2000" i="1" u="none" strike="noStrike" dirty="0">
                          <a:effectLst/>
                        </a:rPr>
                        <a:t> €</a:t>
                      </a:r>
                      <a:endParaRPr lang="es-ES" sz="20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540981899"/>
                  </a:ext>
                </a:extLst>
              </a:tr>
              <a:tr h="382253">
                <a:tc>
                  <a:txBody>
                    <a:bodyPr/>
                    <a:lstStyle/>
                    <a:p>
                      <a:pPr algn="l" fontAlgn="b"/>
                      <a:r>
                        <a:rPr lang="es-ES" sz="2000" i="1" u="none" strike="noStrike" dirty="0">
                          <a:effectLst/>
                        </a:rPr>
                        <a:t>IRPF</a:t>
                      </a:r>
                      <a:endParaRPr lang="es-ES" sz="2000" b="1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800" i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10.709.933,99</a:t>
                      </a:r>
                      <a:r>
                        <a:rPr lang="es-ES" sz="2000" i="1" u="none" strike="noStrike" dirty="0">
                          <a:effectLst/>
                        </a:rPr>
                        <a:t> €</a:t>
                      </a:r>
                      <a:endParaRPr lang="es-ES" sz="20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772063633"/>
                  </a:ext>
                </a:extLst>
              </a:tr>
              <a:tr h="382253">
                <a:tc>
                  <a:txBody>
                    <a:bodyPr/>
                    <a:lstStyle/>
                    <a:p>
                      <a:pPr algn="l" fontAlgn="b"/>
                      <a:r>
                        <a:rPr lang="es-ES" sz="2000" i="1" u="none" strike="noStrike" dirty="0">
                          <a:effectLst/>
                        </a:rPr>
                        <a:t>TOTAL FINANCIACIÓN</a:t>
                      </a:r>
                      <a:endParaRPr lang="es-ES" sz="2000" b="0" i="1" u="none" strike="noStrike" dirty="0">
                        <a:solidFill>
                          <a:srgbClr val="000000"/>
                        </a:solidFill>
                        <a:effectLst/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2200" b="1" i="1" kern="1200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+mn-lt"/>
                          <a:ea typeface="+mn-ea"/>
                          <a:cs typeface="+mn-cs"/>
                        </a:rPr>
                        <a:t>33.328.412,01 </a:t>
                      </a:r>
                      <a:r>
                        <a:rPr lang="es-ES" sz="2200" i="1" u="none" strike="noStrike" dirty="0">
                          <a:solidFill>
                            <a:srgbClr val="0070C0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€</a:t>
                      </a:r>
                      <a:endParaRPr lang="es-ES" sz="2200" b="0" i="1" u="none" strike="noStrike" dirty="0">
                        <a:solidFill>
                          <a:srgbClr val="0070C0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Arial Narrow" panose="020B0606020202030204" pitchFamily="34" charset="0"/>
                        <a:cs typeface="Aharoni" panose="02010803020104030203" pitchFamily="2" charset="-79"/>
                      </a:endParaRPr>
                    </a:p>
                  </a:txBody>
                  <a:tcPr marL="9525" marR="9525" marT="9525" marB="0" anchor="b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52329591"/>
                  </a:ext>
                </a:extLst>
              </a:tr>
            </a:tbl>
          </a:graphicData>
        </a:graphic>
      </p:graphicFrame>
      <p:sp>
        <p:nvSpPr>
          <p:cNvPr id="11" name="CuadroTexto 10">
            <a:extLst>
              <a:ext uri="{FF2B5EF4-FFF2-40B4-BE49-F238E27FC236}">
                <a16:creationId xmlns:a16="http://schemas.microsoft.com/office/drawing/2014/main" id="{6F393BC7-840B-F905-3997-284DB6DD087B}"/>
              </a:ext>
            </a:extLst>
          </p:cNvPr>
          <p:cNvSpPr txBox="1"/>
          <p:nvPr/>
        </p:nvSpPr>
        <p:spPr>
          <a:xfrm>
            <a:off x="1066800" y="6195094"/>
            <a:ext cx="6891590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i="0" u="none" strike="noStrike" kern="120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agalin" panose="020B0604020202020204" charset="0"/>
              </a:rPr>
              <a:t>FINANCIACIÓN DEL TERCER SECTOR 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75B5F7E0-A7BD-A52D-3A5F-B01D8695AF75}"/>
              </a:ext>
            </a:extLst>
          </p:cNvPr>
          <p:cNvSpPr txBox="1"/>
          <p:nvPr/>
        </p:nvSpPr>
        <p:spPr>
          <a:xfrm>
            <a:off x="9852847" y="6097908"/>
            <a:ext cx="7450251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agalin" panose="020B0604020202020204" charset="0"/>
              </a:defRPr>
            </a:lvl1pPr>
          </a:lstStyle>
          <a:p>
            <a:r>
              <a:rPr lang="es-ES" dirty="0"/>
              <a:t>FINANCIACIÓN MARCO DE CONCERTACIÓN 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CF05E623-E5AB-8597-4205-7F52DB8BF3C9}"/>
              </a:ext>
            </a:extLst>
          </p:cNvPr>
          <p:cNvSpPr txBox="1"/>
          <p:nvPr/>
        </p:nvSpPr>
        <p:spPr>
          <a:xfrm>
            <a:off x="9866702" y="7421933"/>
            <a:ext cx="7438705" cy="5847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en-US"/>
            </a:defPPr>
            <a:lvl1pPr marR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3200" i="0" u="none" strike="noStrike" cap="none" spc="0" normalizeH="0" baseline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Gagalin" panose="020B0604020202020204" charset="0"/>
              </a:defRPr>
            </a:lvl1pPr>
          </a:lstStyle>
          <a:p>
            <a:r>
              <a:rPr lang="es-ES" dirty="0"/>
              <a:t>TOTAL FINANCIACIÓN INCLUSIÓN SOCIAL</a:t>
            </a:r>
          </a:p>
        </p:txBody>
      </p:sp>
      <p:sp>
        <p:nvSpPr>
          <p:cNvPr id="15" name="CuadroTexto 14">
            <a:extLst>
              <a:ext uri="{FF2B5EF4-FFF2-40B4-BE49-F238E27FC236}">
                <a16:creationId xmlns:a16="http://schemas.microsoft.com/office/drawing/2014/main" id="{3C033E32-7C33-EA98-0CA6-87898783B84E}"/>
              </a:ext>
            </a:extLst>
          </p:cNvPr>
          <p:cNvSpPr txBox="1"/>
          <p:nvPr/>
        </p:nvSpPr>
        <p:spPr>
          <a:xfrm>
            <a:off x="10674436" y="6770184"/>
            <a:ext cx="6858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kumimoji="0" lang="es-E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MARCO DE CONCERTACIÓN (ETIS Y PROYECTOS) =  </a:t>
            </a:r>
            <a:r>
              <a:rPr lang="es-ES" sz="22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10.942.318,02 €</a:t>
            </a:r>
            <a:r>
              <a:rPr kumimoji="0" lang="es-ES" sz="2200" b="1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/>
                <a:ea typeface="+mn-ea"/>
                <a:cs typeface="+mn-cs"/>
              </a:rPr>
              <a:t>  </a:t>
            </a:r>
            <a:r>
              <a:rPr kumimoji="0" lang="es-ES" sz="22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F774012B-47A1-4B63-B92B-FCB66C02366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9794" b="98454" l="9653" r="89961">
                        <a14:foregroundMark x1="50965" y1="98454" x2="50965" y2="98454"/>
                        <a14:foregroundMark x1="41699" y1="49485" x2="41699" y2="49485"/>
                        <a14:foregroundMark x1="37452" y1="55670" x2="37452" y2="55670"/>
                        <a14:foregroundMark x1="37452" y1="52062" x2="37452" y2="52062"/>
                        <a14:foregroundMark x1="36680" y1="53608" x2="36680" y2="53608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81000" y="3881545"/>
            <a:ext cx="2466975" cy="1847850"/>
          </a:xfrm>
          <a:prstGeom prst="rect">
            <a:avLst/>
          </a:prstGeom>
        </p:spPr>
      </p:pic>
      <p:grpSp>
        <p:nvGrpSpPr>
          <p:cNvPr id="19" name="Diagram group">
            <a:extLst>
              <a:ext uri="{FF2B5EF4-FFF2-40B4-BE49-F238E27FC236}">
                <a16:creationId xmlns:a16="http://schemas.microsoft.com/office/drawing/2014/main" id="{6586CA48-0D07-4023-968C-03C6D30D5654}"/>
              </a:ext>
            </a:extLst>
          </p:cNvPr>
          <p:cNvGrpSpPr/>
          <p:nvPr/>
        </p:nvGrpSpPr>
        <p:grpSpPr>
          <a:xfrm>
            <a:off x="14757876" y="4778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id="{DE6D6440-3451-4809-A990-1C01D3F34973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12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id="{0AE20F8B-03D7-4E07-AC3B-94867DC19569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22" name="Rectángulo 21">
                <a:extLst>
                  <a:ext uri="{FF2B5EF4-FFF2-40B4-BE49-F238E27FC236}">
                    <a16:creationId xmlns:a16="http://schemas.microsoft.com/office/drawing/2014/main" id="{3139F41C-C8BD-4BAE-86BD-D02FD49BD38A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3" name="CuadroTexto 22">
                <a:extLst>
                  <a:ext uri="{FF2B5EF4-FFF2-40B4-BE49-F238E27FC236}">
                    <a16:creationId xmlns:a16="http://schemas.microsoft.com/office/drawing/2014/main" id="{A8547CE2-D9D4-49CE-BD35-6D299C4514A7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45450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DEB59F-DDD4-7406-8B34-75E18BF3E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n 14">
            <a:extLst>
              <a:ext uri="{FF2B5EF4-FFF2-40B4-BE49-F238E27FC236}">
                <a16:creationId xmlns:a16="http://schemas.microsoft.com/office/drawing/2014/main" id="{5766B89B-34F2-41BE-9254-BD1E8A9A50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92" y="2682430"/>
            <a:ext cx="18377574" cy="87094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BA1DD980-9841-C47E-74E7-A122B9601CBC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3AAF00A-581E-DB1C-E70F-1299C4513C2A}"/>
              </a:ext>
            </a:extLst>
          </p:cNvPr>
          <p:cNvSpPr/>
          <p:nvPr/>
        </p:nvSpPr>
        <p:spPr>
          <a:xfrm>
            <a:off x="3456069" y="1323928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50AA62F4-EF5F-CBE7-03E5-1D9074282F32}"/>
              </a:ext>
            </a:extLst>
          </p:cNvPr>
          <p:cNvSpPr txBox="1"/>
          <p:nvPr/>
        </p:nvSpPr>
        <p:spPr>
          <a:xfrm>
            <a:off x="4992019" y="4386055"/>
            <a:ext cx="9861765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56234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>
                  <a:outerShdw blurRad="38100" dist="19050" dir="2700000" algn="tl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Gagalin" panose="020B0604020202020204" charset="0"/>
                <a:ea typeface="Calibri" panose="020F0502020204030204" pitchFamily="34" charset="0"/>
                <a:cs typeface="+mn-cs"/>
              </a:rPr>
              <a:t>REDIFINIR, REORIENTAR Y REORDENAR</a:t>
            </a:r>
            <a:r>
              <a:rPr kumimoji="0" lang="es-ES" sz="4000" b="0" i="0" u="none" strike="noStrike" kern="1200" cap="none" spc="0" normalizeH="0" baseline="0" noProof="0" dirty="0">
                <a:ln>
                  <a:noFill/>
                </a:ln>
                <a:solidFill>
                  <a:srgbClr val="1F497D"/>
                </a:solidFill>
                <a:effectLst/>
                <a:uLnTx/>
                <a:uFillTx/>
                <a:latin typeface="Gagalin" panose="020B0604020202020204" charset="0"/>
                <a:ea typeface="Calibri" panose="020F0502020204030204" pitchFamily="34" charset="0"/>
                <a:cs typeface="+mn-cs"/>
              </a:rPr>
              <a:t>  LOS PROYECTOS DE INCLUSIÓN SOCIAL</a:t>
            </a:r>
            <a:endParaRPr kumimoji="0" lang="en-US" sz="4000" b="0" i="0" u="none" strike="noStrike" kern="1200" cap="none" spc="0" normalizeH="0" baseline="0" noProof="0" dirty="0">
              <a:ln>
                <a:noFill/>
              </a:ln>
              <a:solidFill>
                <a:srgbClr val="1F497D"/>
              </a:solidFill>
              <a:effectLst/>
              <a:uLnTx/>
              <a:uFillTx/>
              <a:latin typeface="Gagalin" panose="020B0604020202020204" charset="0"/>
              <a:ea typeface="Gagalin"/>
              <a:cs typeface="Gagalin"/>
              <a:sym typeface="Gagalin"/>
            </a:endParaRPr>
          </a:p>
        </p:txBody>
      </p:sp>
      <p:sp>
        <p:nvSpPr>
          <p:cNvPr id="6" name="TextBox 6">
            <a:extLst>
              <a:ext uri="{FF2B5EF4-FFF2-40B4-BE49-F238E27FC236}">
                <a16:creationId xmlns:a16="http://schemas.microsoft.com/office/drawing/2014/main" id="{2AF4A20F-1EDD-0A56-1BC4-F5471A78F90E}"/>
              </a:ext>
            </a:extLst>
          </p:cNvPr>
          <p:cNvSpPr txBox="1"/>
          <p:nvPr/>
        </p:nvSpPr>
        <p:spPr>
          <a:xfrm>
            <a:off x="4992018" y="1901338"/>
            <a:ext cx="7958717" cy="7810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99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LA INCLUSIÓN SOCIAL EN CLM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43C6F9AA-B1A7-E9AA-105D-3B20E3DCAE16}"/>
              </a:ext>
            </a:extLst>
          </p:cNvPr>
          <p:cNvSpPr txBox="1"/>
          <p:nvPr/>
        </p:nvSpPr>
        <p:spPr>
          <a:xfrm>
            <a:off x="3038016" y="745647"/>
            <a:ext cx="12137366" cy="604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4A30DED1-71E5-58F0-3832-CFA25D580055}"/>
              </a:ext>
            </a:extLst>
          </p:cNvPr>
          <p:cNvSpPr txBox="1"/>
          <p:nvPr/>
        </p:nvSpPr>
        <p:spPr>
          <a:xfrm>
            <a:off x="6116750" y="6621331"/>
            <a:ext cx="1120709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ANALISIS Y  EVALUACIÓN PROYECTOS DE INCLUSIÓN SOCIAL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Gagalin" panose="020B0604020202020204" charset="0"/>
                <a:ea typeface="+mn-ea"/>
                <a:cs typeface="+mn-cs"/>
              </a:rPr>
              <a:t> (Orden de inclusión social, IRPF y marco de concertación)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B5CF86A1-F803-4220-AEAB-7DE83FD60C9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75382" y="277876"/>
            <a:ext cx="3017782" cy="2908044"/>
          </a:xfrm>
          <a:prstGeom prst="rect">
            <a:avLst/>
          </a:prstGeom>
        </p:spPr>
      </p:pic>
      <p:pic>
        <p:nvPicPr>
          <p:cNvPr id="2050" name="Picture 2" descr="Imágenes de Muñecos 3d blancos libres de derechos | DepositPhotos">
            <a:extLst>
              <a:ext uri="{FF2B5EF4-FFF2-40B4-BE49-F238E27FC236}">
                <a16:creationId xmlns:a16="http://schemas.microsoft.com/office/drawing/2014/main" id="{19F522E8-3150-44D7-A3C3-D1B864CAC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EFEFEF"/>
              </a:clrFrom>
              <a:clrTo>
                <a:srgbClr val="EFEFE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46323" y="3425786"/>
            <a:ext cx="4779986" cy="33105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Imagen 12">
            <a:extLst>
              <a:ext uri="{FF2B5EF4-FFF2-40B4-BE49-F238E27FC236}">
                <a16:creationId xmlns:a16="http://schemas.microsoft.com/office/drawing/2014/main" id="{29F60020-A629-4B36-926D-A29190546EBC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r="28612"/>
          <a:stretch/>
        </p:blipFill>
        <p:spPr>
          <a:xfrm>
            <a:off x="847921" y="6449813"/>
            <a:ext cx="4380190" cy="312452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14" name="CuadroTexto 13">
            <a:extLst>
              <a:ext uri="{FF2B5EF4-FFF2-40B4-BE49-F238E27FC236}">
                <a16:creationId xmlns:a16="http://schemas.microsoft.com/office/drawing/2014/main" id="{4FC98612-183A-4549-8CEA-4FBCD00F6885}"/>
              </a:ext>
            </a:extLst>
          </p:cNvPr>
          <p:cNvSpPr txBox="1"/>
          <p:nvPr/>
        </p:nvSpPr>
        <p:spPr>
          <a:xfrm rot="21267140">
            <a:off x="551524" y="6396982"/>
            <a:ext cx="439872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dirty="0">
                <a:solidFill>
                  <a:schemeClr val="accent2"/>
                </a:solidFill>
                <a:latin typeface="Franklin Gothic Heavy" panose="020B0903020102020204" pitchFamily="34" charset="0"/>
              </a:rPr>
              <a:t>MAPA DE INCLUSIÓN SOCIAL</a:t>
            </a:r>
          </a:p>
        </p:txBody>
      </p:sp>
    </p:spTree>
    <p:extLst>
      <p:ext uri="{BB962C8B-B14F-4D97-AF65-F5344CB8AC3E}">
        <p14:creationId xmlns:p14="http://schemas.microsoft.com/office/powerpoint/2010/main" val="17866454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698753-0835-7946-6A29-7ED7620B0D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ADF17A37-E484-4442-968E-28A216ABE7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85079"/>
            <a:ext cx="18377574" cy="878916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FB3716C9-E380-13FC-A82A-770BA80A71C0}"/>
              </a:ext>
            </a:extLst>
          </p:cNvPr>
          <p:cNvSpPr txBox="1"/>
          <p:nvPr/>
        </p:nvSpPr>
        <p:spPr>
          <a:xfrm>
            <a:off x="2797571" y="2097072"/>
            <a:ext cx="11528029" cy="123110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000" dirty="0">
                <a:solidFill>
                  <a:schemeClr val="accent2">
                    <a:lumMod val="75000"/>
                  </a:schemeClr>
                </a:solidFill>
                <a:latin typeface="Gagalin"/>
                <a:ea typeface="Gagalin"/>
                <a:cs typeface="Gagalin"/>
                <a:sym typeface="Gagalin"/>
              </a:rPr>
              <a:t>ACCIONES</a:t>
            </a:r>
            <a:r>
              <a:rPr kumimoji="0" lang="en-US" sz="4000" b="0" i="0" u="none" strike="noStrike" kern="1200" cap="none" spc="0" normalizeH="0" baseline="0" noProof="0" dirty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 TRANSVERSALES PARA ATENDER SITUACIONES DE MAYOR VULNERABILIDAD</a:t>
            </a:r>
          </a:p>
        </p:txBody>
      </p:sp>
      <p:sp>
        <p:nvSpPr>
          <p:cNvPr id="3" name="TextBox 3">
            <a:extLst>
              <a:ext uri="{FF2B5EF4-FFF2-40B4-BE49-F238E27FC236}">
                <a16:creationId xmlns:a16="http://schemas.microsoft.com/office/drawing/2014/main" id="{E6D60071-9EA5-5BF0-231C-34E627E9EB49}"/>
              </a:ext>
            </a:extLst>
          </p:cNvPr>
          <p:cNvSpPr txBox="1"/>
          <p:nvPr/>
        </p:nvSpPr>
        <p:spPr>
          <a:xfrm>
            <a:off x="2797571" y="937599"/>
            <a:ext cx="11870343" cy="604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48CEAB1-C9C6-D9B3-62CA-2D7EC84C9780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1C7C6321-9827-4ACA-C952-24E71D95508A}"/>
              </a:ext>
            </a:extLst>
          </p:cNvPr>
          <p:cNvSpPr/>
          <p:nvPr/>
        </p:nvSpPr>
        <p:spPr>
          <a:xfrm>
            <a:off x="3493370" y="137493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D349ED6-4E19-2BA6-3607-269FEE6DF856}"/>
              </a:ext>
            </a:extLst>
          </p:cNvPr>
          <p:cNvSpPr txBox="1"/>
          <p:nvPr/>
        </p:nvSpPr>
        <p:spPr>
          <a:xfrm>
            <a:off x="6335690" y="5487386"/>
            <a:ext cx="4854620" cy="2167261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marL="0" marR="0" lvl="0" indent="0" algn="ctr" defTabSz="914400" rtl="0" eaLnBrk="1" fontAlgn="auto" latinLnBrk="0" hangingPunct="1">
              <a:lnSpc>
                <a:spcPts val="344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999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16" name="TextBox 16">
            <a:extLst>
              <a:ext uri="{FF2B5EF4-FFF2-40B4-BE49-F238E27FC236}">
                <a16:creationId xmlns:a16="http://schemas.microsoft.com/office/drawing/2014/main" id="{ABA8DC2B-5487-E053-406C-BA4F42FE5B84}"/>
              </a:ext>
            </a:extLst>
          </p:cNvPr>
          <p:cNvSpPr txBox="1"/>
          <p:nvPr/>
        </p:nvSpPr>
        <p:spPr>
          <a:xfrm>
            <a:off x="6963045" y="2648188"/>
            <a:ext cx="6036081" cy="48581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87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32" b="1" i="0" u="none" strike="noStrike" kern="1200" cap="none" spc="0" normalizeH="0" baseline="0" noProof="0" dirty="0">
              <a:ln>
                <a:noFill/>
              </a:ln>
              <a:solidFill>
                <a:srgbClr val="867373"/>
              </a:solidFill>
              <a:effectLst/>
              <a:uLnTx/>
              <a:uFillTx/>
              <a:latin typeface="Merriweather Bold"/>
              <a:ea typeface="Merriweather Bold"/>
              <a:cs typeface="Merriweather Bold"/>
              <a:sym typeface="Merriweather Bold"/>
            </a:endParaRPr>
          </a:p>
        </p:txBody>
      </p:sp>
      <p:grpSp>
        <p:nvGrpSpPr>
          <p:cNvPr id="14" name="Diagram group">
            <a:extLst>
              <a:ext uri="{FF2B5EF4-FFF2-40B4-BE49-F238E27FC236}">
                <a16:creationId xmlns:a16="http://schemas.microsoft.com/office/drawing/2014/main" id="{CCD70A64-CABB-4F2E-BF21-08506EC6974C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7" name="Elipse 16">
              <a:extLst>
                <a:ext uri="{FF2B5EF4-FFF2-40B4-BE49-F238E27FC236}">
                  <a16:creationId xmlns:a16="http://schemas.microsoft.com/office/drawing/2014/main" id="{6AFF8B93-9A66-47CB-ABFE-367125FAC396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id="{8C3610EB-9022-4AFD-8C69-8DCA76EFD2CF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9" name="Rectángulo 18">
                <a:extLst>
                  <a:ext uri="{FF2B5EF4-FFF2-40B4-BE49-F238E27FC236}">
                    <a16:creationId xmlns:a16="http://schemas.microsoft.com/office/drawing/2014/main" id="{A0A3EB0E-7450-485D-A85F-1884ADB8BDD2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2" name="CuadroTexto 21">
                <a:extLst>
                  <a:ext uri="{FF2B5EF4-FFF2-40B4-BE49-F238E27FC236}">
                    <a16:creationId xmlns:a16="http://schemas.microsoft.com/office/drawing/2014/main" id="{874D19F9-7A94-4149-AD2D-8FD29D71B5A0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6C9302A9-2B10-430B-BBF8-5BBAA4A4536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48005525"/>
              </p:ext>
            </p:extLst>
          </p:nvPr>
        </p:nvGraphicFramePr>
        <p:xfrm>
          <a:off x="1049483" y="3897603"/>
          <a:ext cx="16189031" cy="57416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</p:spTree>
    <p:extLst>
      <p:ext uri="{BB962C8B-B14F-4D97-AF65-F5344CB8AC3E}">
        <p14:creationId xmlns:p14="http://schemas.microsoft.com/office/powerpoint/2010/main" val="282813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A419E9A8-CDFE-48C9-B680-A3AFA014C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27892" y="1782679"/>
            <a:ext cx="18288000" cy="8534400"/>
          </a:xfrm>
          <a:prstGeom prst="rect">
            <a:avLst/>
          </a:prstGeom>
          <a:solidFill>
            <a:srgbClr val="9BBB59">
              <a:lumMod val="60000"/>
              <a:lumOff val="40000"/>
              <a:alpha val="50000"/>
            </a:srgbClr>
          </a:solidFill>
          <a:ln w="25400" cap="flat" cmpd="sng" algn="ctr">
            <a:solidFill>
              <a:prstClr val="white">
                <a:hueOff val="0"/>
                <a:satOff val="0"/>
                <a:lumOff val="0"/>
                <a:alphaOff val="0"/>
              </a:prstClr>
            </a:solidFill>
            <a:prstDash val="solid"/>
          </a:ln>
          <a:effectLst/>
        </p:spPr>
      </p:pic>
      <p:sp>
        <p:nvSpPr>
          <p:cNvPr id="17" name="Elipse 16">
            <a:extLst>
              <a:ext uri="{FF2B5EF4-FFF2-40B4-BE49-F238E27FC236}">
                <a16:creationId xmlns:a16="http://schemas.microsoft.com/office/drawing/2014/main" id="{8D7DE2B7-4B19-4FD1-899E-DD6B6EE420F5}"/>
              </a:ext>
            </a:extLst>
          </p:cNvPr>
          <p:cNvSpPr/>
          <p:nvPr/>
        </p:nvSpPr>
        <p:spPr>
          <a:xfrm>
            <a:off x="406873" y="4568308"/>
            <a:ext cx="6451127" cy="3995416"/>
          </a:xfrm>
          <a:prstGeom prst="ellipse">
            <a:avLst/>
          </a:prstGeom>
          <a:solidFill>
            <a:schemeClr val="bg2"/>
          </a:solidFill>
          <a:ln w="57150"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s-ES">
              <a:solidFill>
                <a:schemeClr val="dk1"/>
              </a:solidFill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4" name="Freeform 4"/>
          <p:cNvSpPr/>
          <p:nvPr/>
        </p:nvSpPr>
        <p:spPr>
          <a:xfrm>
            <a:off x="4115581" y="14583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5" name="TextBox 5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32D0CDB6-A29D-4C62-BFF3-CE5B256ADC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084485729"/>
              </p:ext>
            </p:extLst>
          </p:nvPr>
        </p:nvGraphicFramePr>
        <p:xfrm>
          <a:off x="7391400" y="4542936"/>
          <a:ext cx="10685919" cy="47915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617555" y="5475977"/>
            <a:ext cx="5859446" cy="245144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1" indent="0" algn="ctr">
              <a:lnSpc>
                <a:spcPts val="4939"/>
              </a:lnSpc>
              <a:spcBef>
                <a:spcPct val="0"/>
              </a:spcBef>
            </a:pPr>
            <a:r>
              <a:rPr lang="en-US" sz="3600" spc="189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PLANIFICAR Y GESTIONAR LOS Servicios SOCIALES de atención Primaria  E INCLUSIÓN</a:t>
            </a:r>
          </a:p>
        </p:txBody>
      </p:sp>
      <p:grpSp>
        <p:nvGrpSpPr>
          <p:cNvPr id="15" name="Grupo 14">
            <a:extLst>
              <a:ext uri="{FF2B5EF4-FFF2-40B4-BE49-F238E27FC236}">
                <a16:creationId xmlns:a16="http://schemas.microsoft.com/office/drawing/2014/main" id="{61D09EB9-CE9F-4678-B19D-DF70F25096A8}"/>
              </a:ext>
            </a:extLst>
          </p:cNvPr>
          <p:cNvGrpSpPr/>
          <p:nvPr/>
        </p:nvGrpSpPr>
        <p:grpSpPr>
          <a:xfrm>
            <a:off x="1656279" y="3093430"/>
            <a:ext cx="3781997" cy="1524001"/>
            <a:chOff x="248338" y="3007500"/>
            <a:chExt cx="3781997" cy="1524001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ED2825A2-7C21-4826-96D2-02FAEDC55AF0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8338" y="3007500"/>
              <a:ext cx="3781997" cy="1524001"/>
            </a:xfrm>
            <a:prstGeom prst="rect">
              <a:avLst/>
            </a:prstGeom>
          </p:spPr>
        </p:pic>
        <p:sp>
          <p:nvSpPr>
            <p:cNvPr id="8" name="TextBox 8"/>
            <p:cNvSpPr txBox="1"/>
            <p:nvPr/>
          </p:nvSpPr>
          <p:spPr>
            <a:xfrm>
              <a:off x="992240" y="3486162"/>
              <a:ext cx="2332668" cy="667385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5289"/>
                </a:lnSpc>
                <a:spcBef>
                  <a:spcPct val="0"/>
                </a:spcBef>
              </a:pPr>
              <a:r>
                <a:rPr lang="en-US" sz="4599" dirty="0">
                  <a:solidFill>
                    <a:srgbClr val="1800AD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MISION. </a:t>
              </a:r>
            </a:p>
          </p:txBody>
        </p:sp>
      </p:grpSp>
      <p:grpSp>
        <p:nvGrpSpPr>
          <p:cNvPr id="11" name="Grupo 10">
            <a:extLst>
              <a:ext uri="{FF2B5EF4-FFF2-40B4-BE49-F238E27FC236}">
                <a16:creationId xmlns:a16="http://schemas.microsoft.com/office/drawing/2014/main" id="{D180108C-0B45-48A4-A495-4CD11912D775}"/>
              </a:ext>
            </a:extLst>
          </p:cNvPr>
          <p:cNvGrpSpPr/>
          <p:nvPr/>
        </p:nvGrpSpPr>
        <p:grpSpPr>
          <a:xfrm>
            <a:off x="11353800" y="3058791"/>
            <a:ext cx="3781997" cy="1321960"/>
            <a:chOff x="10958727" y="3147019"/>
            <a:chExt cx="3781997" cy="1321960"/>
          </a:xfrm>
        </p:grpSpPr>
        <p:pic>
          <p:nvPicPr>
            <p:cNvPr id="14" name="Imagen 13">
              <a:extLst>
                <a:ext uri="{FF2B5EF4-FFF2-40B4-BE49-F238E27FC236}">
                  <a16:creationId xmlns:a16="http://schemas.microsoft.com/office/drawing/2014/main" id="{3CD6C5EC-7A79-4D00-9939-F762C3CB954D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10000" b="90000" l="10000" r="9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0958727" y="3147019"/>
              <a:ext cx="3781997" cy="1321960"/>
            </a:xfrm>
            <a:prstGeom prst="rect">
              <a:avLst/>
            </a:prstGeom>
          </p:spPr>
        </p:pic>
        <p:sp>
          <p:nvSpPr>
            <p:cNvPr id="9" name="TextBox 9"/>
            <p:cNvSpPr txBox="1"/>
            <p:nvPr/>
          </p:nvSpPr>
          <p:spPr>
            <a:xfrm>
              <a:off x="11363579" y="3513243"/>
              <a:ext cx="2741560" cy="679673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5289"/>
                </a:lnSpc>
                <a:spcBef>
                  <a:spcPct val="0"/>
                </a:spcBef>
              </a:pPr>
              <a:r>
                <a:rPr lang="en-US" sz="4599" dirty="0">
                  <a:solidFill>
                    <a:srgbClr val="1800AD"/>
                  </a:solidFill>
                  <a:latin typeface="Abril Fatface"/>
                  <a:ea typeface="Abril Fatface"/>
                  <a:cs typeface="Abril Fatface"/>
                  <a:sym typeface="Abril Fatface"/>
                </a:rPr>
                <a:t>VISIÓN</a:t>
              </a:r>
            </a:p>
          </p:txBody>
        </p:sp>
      </p:grpSp>
      <p:pic>
        <p:nvPicPr>
          <p:cNvPr id="10" name="Imagen 9">
            <a:extLst>
              <a:ext uri="{FF2B5EF4-FFF2-40B4-BE49-F238E27FC236}">
                <a16:creationId xmlns:a16="http://schemas.microsoft.com/office/drawing/2014/main" id="{828A103A-24B8-4BBC-959F-CF570A269368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715000" y="7324415"/>
            <a:ext cx="3113809" cy="29625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12363FC-C1E1-F007-8406-9B6A76B54C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7E31E929-579B-44C5-9329-E4C16A0A90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8792" y="2875746"/>
            <a:ext cx="18377574" cy="87447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sp>
        <p:nvSpPr>
          <p:cNvPr id="3" name="TextBox 3">
            <a:extLst>
              <a:ext uri="{FF2B5EF4-FFF2-40B4-BE49-F238E27FC236}">
                <a16:creationId xmlns:a16="http://schemas.microsoft.com/office/drawing/2014/main" id="{E9D932B0-EE06-9037-99CF-D471D27877E6}"/>
              </a:ext>
            </a:extLst>
          </p:cNvPr>
          <p:cNvSpPr txBox="1"/>
          <p:nvPr/>
        </p:nvSpPr>
        <p:spPr>
          <a:xfrm>
            <a:off x="2854084" y="680872"/>
            <a:ext cx="11987672" cy="6042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758CAC68-D703-5E10-B6E7-03637332BD0E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899E10A-EAAD-B95B-1759-8DF9B9552043}"/>
              </a:ext>
            </a:extLst>
          </p:cNvPr>
          <p:cNvSpPr/>
          <p:nvPr/>
        </p:nvSpPr>
        <p:spPr>
          <a:xfrm>
            <a:off x="3653812" y="1168194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7" name="Rectángulo 16">
            <a:extLst>
              <a:ext uri="{FF2B5EF4-FFF2-40B4-BE49-F238E27FC236}">
                <a16:creationId xmlns:a16="http://schemas.microsoft.com/office/drawing/2014/main" id="{E7090549-B584-9FEB-E39E-21A08252086E}"/>
              </a:ext>
            </a:extLst>
          </p:cNvPr>
          <p:cNvSpPr/>
          <p:nvPr/>
        </p:nvSpPr>
        <p:spPr>
          <a:xfrm>
            <a:off x="2742384" y="2368540"/>
            <a:ext cx="12078948" cy="5693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344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ESTRATEGIA DE PERSONAS SIN HOGAR</a:t>
            </a:r>
          </a:p>
        </p:txBody>
      </p:sp>
      <p:sp>
        <p:nvSpPr>
          <p:cNvPr id="6" name="Rectángulo 5">
            <a:extLst>
              <a:ext uri="{FF2B5EF4-FFF2-40B4-BE49-F238E27FC236}">
                <a16:creationId xmlns:a16="http://schemas.microsoft.com/office/drawing/2014/main" id="{CF320FBC-C57C-A8D8-0F62-BDDA12E41241}"/>
              </a:ext>
            </a:extLst>
          </p:cNvPr>
          <p:cNvSpPr/>
          <p:nvPr/>
        </p:nvSpPr>
        <p:spPr>
          <a:xfrm>
            <a:off x="4592911" y="2854217"/>
            <a:ext cx="13393451" cy="567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3200" b="1" i="0" u="none" strike="noStrike" kern="100" cap="none" spc="0" normalizeH="0" baseline="0" noProof="0" dirty="0">
                <a:ln>
                  <a:noFill/>
                </a:ln>
                <a:effectLst/>
                <a:uLnTx/>
                <a:uFillTx/>
                <a:latin typeface="Gagalin" panose="020B0604020202020204" charset="0"/>
                <a:ea typeface="Aptos"/>
                <a:cs typeface="Times New Roman" panose="02020603050405020304" pitchFamily="18" charset="0"/>
              </a:rPr>
              <a:t>Despliegue e implantación de la Estrategia de Personas Sin hogar</a:t>
            </a:r>
            <a:endParaRPr kumimoji="0" lang="es-ES" sz="2400" b="0" i="0" u="none" strike="noStrike" kern="100" cap="none" spc="0" normalizeH="0" baseline="0" noProof="0" dirty="0">
              <a:ln>
                <a:noFill/>
              </a:ln>
              <a:effectLst/>
              <a:uLnTx/>
              <a:uFillTx/>
              <a:latin typeface="Gagalin" panose="020B0604020202020204" charset="0"/>
              <a:ea typeface="Aptos"/>
              <a:cs typeface="Times New Roman" panose="02020603050405020304" pitchFamily="18" charset="0"/>
            </a:endParaRPr>
          </a:p>
        </p:txBody>
      </p:sp>
      <p:grpSp>
        <p:nvGrpSpPr>
          <p:cNvPr id="10" name="Diagram group">
            <a:extLst>
              <a:ext uri="{FF2B5EF4-FFF2-40B4-BE49-F238E27FC236}">
                <a16:creationId xmlns:a16="http://schemas.microsoft.com/office/drawing/2014/main" id="{E464B743-6F52-458D-B0A9-E0B61B8F00C6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1" name="Elipse 10">
              <a:extLst>
                <a:ext uri="{FF2B5EF4-FFF2-40B4-BE49-F238E27FC236}">
                  <a16:creationId xmlns:a16="http://schemas.microsoft.com/office/drawing/2014/main" id="{0CDBF425-0436-4848-9DFA-D1E38C986273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5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2" name="Grupo 11">
              <a:extLst>
                <a:ext uri="{FF2B5EF4-FFF2-40B4-BE49-F238E27FC236}">
                  <a16:creationId xmlns:a16="http://schemas.microsoft.com/office/drawing/2014/main" id="{02CB8F60-39E6-4FD3-90F2-18C5ACB25119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48722E6F-EB71-4549-9460-CC96658A9C14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BA56C34B-AF4C-43A5-A0E2-EBB5C1FD8EC2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B3DF069-BC7E-4D0D-A66E-EE1E09CC165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04499785"/>
              </p:ext>
            </p:extLst>
          </p:nvPr>
        </p:nvGraphicFramePr>
        <p:xfrm>
          <a:off x="440010" y="4220114"/>
          <a:ext cx="8305800" cy="59849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aphicFrame>
        <p:nvGraphicFramePr>
          <p:cNvPr id="9" name="Diagrama 8">
            <a:extLst>
              <a:ext uri="{FF2B5EF4-FFF2-40B4-BE49-F238E27FC236}">
                <a16:creationId xmlns:a16="http://schemas.microsoft.com/office/drawing/2014/main" id="{7C771019-F335-4F15-93A2-4D346A5B087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34254388"/>
              </p:ext>
            </p:extLst>
          </p:nvPr>
        </p:nvGraphicFramePr>
        <p:xfrm>
          <a:off x="8986722" y="4216829"/>
          <a:ext cx="8495714" cy="60003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37348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8521C89-DF68-C0EE-38DE-8A8F0CFF3D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3811B408-2487-47AD-AD92-EEA9C726D3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021" y="2274202"/>
            <a:ext cx="18377574" cy="994656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</p:pic>
      <p:graphicFrame>
        <p:nvGraphicFramePr>
          <p:cNvPr id="17" name="Gráfico 16">
            <a:extLst>
              <a:ext uri="{FF2B5EF4-FFF2-40B4-BE49-F238E27FC236}">
                <a16:creationId xmlns:a16="http://schemas.microsoft.com/office/drawing/2014/main" id="{F1561F20-D9FF-4ABA-8809-D1245C089218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21947512"/>
              </p:ext>
            </p:extLst>
          </p:nvPr>
        </p:nvGraphicFramePr>
        <p:xfrm>
          <a:off x="218147" y="3857522"/>
          <a:ext cx="9525000" cy="64815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Freeform 2">
            <a:extLst>
              <a:ext uri="{FF2B5EF4-FFF2-40B4-BE49-F238E27FC236}">
                <a16:creationId xmlns:a16="http://schemas.microsoft.com/office/drawing/2014/main" id="{A766AEF8-BE13-2998-BFF7-4C51760D717D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916C89F7-8302-2DBA-953B-287B66B5C398}"/>
              </a:ext>
            </a:extLst>
          </p:cNvPr>
          <p:cNvSpPr/>
          <p:nvPr/>
        </p:nvSpPr>
        <p:spPr>
          <a:xfrm>
            <a:off x="4941140" y="125611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0969E5EA-EBC5-8E4C-5746-B2D38702A798}"/>
              </a:ext>
            </a:extLst>
          </p:cNvPr>
          <p:cNvSpPr txBox="1"/>
          <p:nvPr/>
        </p:nvSpPr>
        <p:spPr>
          <a:xfrm>
            <a:off x="3904991" y="1711393"/>
            <a:ext cx="10258997" cy="14773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56234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800" dirty="0">
                <a:solidFill>
                  <a:schemeClr val="accent2"/>
                </a:solidFill>
                <a:latin typeface="Gagalin"/>
                <a:ea typeface="Gagalin"/>
                <a:cs typeface="Gagalin"/>
                <a:sym typeface="Gagalin"/>
              </a:rPr>
              <a:t>II ESTRATEGIA CONTRA LA POBREZA Y LA DESIGUALDAD SOCIAL</a:t>
            </a:r>
            <a:r>
              <a:rPr kumimoji="0" lang="en-US" sz="48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 .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C9E3A790-2B8F-167D-90C0-5DB76081505E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graphicFrame>
        <p:nvGraphicFramePr>
          <p:cNvPr id="11" name="Diagrama 10">
            <a:extLst>
              <a:ext uri="{FF2B5EF4-FFF2-40B4-BE49-F238E27FC236}">
                <a16:creationId xmlns:a16="http://schemas.microsoft.com/office/drawing/2014/main" id="{7CAC12B9-4C7D-4146-AF21-2970093BCD9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018158"/>
              </p:ext>
            </p:extLst>
          </p:nvPr>
        </p:nvGraphicFramePr>
        <p:xfrm>
          <a:off x="9611306" y="3768445"/>
          <a:ext cx="8416979" cy="94021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grpSp>
        <p:nvGrpSpPr>
          <p:cNvPr id="10" name="Diagram group">
            <a:extLst>
              <a:ext uri="{FF2B5EF4-FFF2-40B4-BE49-F238E27FC236}">
                <a16:creationId xmlns:a16="http://schemas.microsoft.com/office/drawing/2014/main" id="{82CE74AF-6EDE-4651-B479-45D7E7BEC321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2" name="Elipse 11">
              <a:extLst>
                <a:ext uri="{FF2B5EF4-FFF2-40B4-BE49-F238E27FC236}">
                  <a16:creationId xmlns:a16="http://schemas.microsoft.com/office/drawing/2014/main" id="{B0F73FB0-C450-4534-B1FC-44818673BF5F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11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3" name="Grupo 12">
              <a:extLst>
                <a:ext uri="{FF2B5EF4-FFF2-40B4-BE49-F238E27FC236}">
                  <a16:creationId xmlns:a16="http://schemas.microsoft.com/office/drawing/2014/main" id="{E4E0DE0A-1ED0-4AEE-AB8D-F8995E3D60CA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4" name="Rectángulo 13">
                <a:extLst>
                  <a:ext uri="{FF2B5EF4-FFF2-40B4-BE49-F238E27FC236}">
                    <a16:creationId xmlns:a16="http://schemas.microsoft.com/office/drawing/2014/main" id="{E435EF83-44D2-4330-9558-CB4548178A6A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6" name="CuadroTexto 15">
                <a:extLst>
                  <a:ext uri="{FF2B5EF4-FFF2-40B4-BE49-F238E27FC236}">
                    <a16:creationId xmlns:a16="http://schemas.microsoft.com/office/drawing/2014/main" id="{49AD246E-C1A3-4AC2-9D86-E3AA3FB1367A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62F90D58-2060-45D5-B6BA-B3FF6651CBC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6961056"/>
              </p:ext>
            </p:extLst>
          </p:nvPr>
        </p:nvGraphicFramePr>
        <p:xfrm>
          <a:off x="10108477" y="4898549"/>
          <a:ext cx="7422636" cy="5212080"/>
        </p:xfrm>
        <a:graphic>
          <a:graphicData uri="http://schemas.openxmlformats.org/drawingml/2006/table">
            <a:tbl>
              <a:tblPr firstRow="1" firstCol="1" lastRow="1" bandRow="1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tableStyleId>{21E4AEA4-8DFA-4A89-87EB-49C32662AFE0}</a:tableStyleId>
              </a:tblPr>
              <a:tblGrid>
                <a:gridCol w="5842579">
                  <a:extLst>
                    <a:ext uri="{9D8B030D-6E8A-4147-A177-3AD203B41FA5}">
                      <a16:colId xmlns:a16="http://schemas.microsoft.com/office/drawing/2014/main" val="2416827188"/>
                    </a:ext>
                  </a:extLst>
                </a:gridCol>
                <a:gridCol w="1580057">
                  <a:extLst>
                    <a:ext uri="{9D8B030D-6E8A-4147-A177-3AD203B41FA5}">
                      <a16:colId xmlns:a16="http://schemas.microsoft.com/office/drawing/2014/main" val="120341877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CONSEJERÍA</a:t>
                      </a:r>
                      <a:endParaRPr lang="es-ES" sz="24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800" dirty="0"/>
                        <a:t>Nº </a:t>
                      </a:r>
                      <a:endParaRPr lang="es-ES" sz="1800" dirty="0"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2284806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Bienestar Social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38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75450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Portal Estadísticas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2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840314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Desarrollo Sostenible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2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3971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Hacienda, </a:t>
                      </a:r>
                      <a:r>
                        <a:rPr lang="es-ES" sz="2400" dirty="0" err="1"/>
                        <a:t>Admones</a:t>
                      </a:r>
                      <a:r>
                        <a:rPr lang="es-ES" sz="2400" dirty="0"/>
                        <a:t> Públicas y </a:t>
                      </a:r>
                      <a:r>
                        <a:rPr lang="es-ES" sz="2400" dirty="0" err="1"/>
                        <a:t>Transf</a:t>
                      </a:r>
                      <a:r>
                        <a:rPr lang="es-ES" sz="2400" dirty="0"/>
                        <a:t>. Digital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>
                          <a:latin typeface="Abadi" panose="020B0604020104020204" pitchFamily="34" charset="0"/>
                          <a:cs typeface="Aharoni" panose="02010803020104030203" pitchFamily="2" charset="-79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48835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Consejería de Sanidad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15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59206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Instituto de la Mujer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15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240884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Consejería de Fomento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7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548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Consejería de Economía, Empresas y Empleo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21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56161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2400" dirty="0"/>
                        <a:t>Consejería de Educación, Cultura y Deportes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2400" dirty="0"/>
                        <a:t>17</a:t>
                      </a:r>
                      <a:endParaRPr lang="es-ES" sz="24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616387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l"/>
                      <a:r>
                        <a:rPr lang="es-ES" sz="3600" dirty="0"/>
                        <a:t>TOTAL</a:t>
                      </a:r>
                      <a:endParaRPr lang="es-ES" sz="36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3600" dirty="0"/>
                        <a:t>120</a:t>
                      </a:r>
                      <a:endParaRPr lang="es-ES" sz="3600" dirty="0">
                        <a:latin typeface="Abadi" panose="020B0604020104020204" pitchFamily="34" charset="0"/>
                        <a:cs typeface="Aharoni" panose="02010803020104030203" pitchFamily="2" charset="-79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950241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19913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F92607-F4A8-B3CB-378C-156594AE0F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BEA584B-7296-474D-8DD8-19284D3CDF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51036"/>
            <a:ext cx="18135600" cy="6235964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F03538CF-9D42-3BD7-0EF1-4E3A95C9E3D6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2EEB659-84BB-E496-DEEC-A63565DEC2D0}"/>
              </a:ext>
            </a:extLst>
          </p:cNvPr>
          <p:cNvSpPr/>
          <p:nvPr/>
        </p:nvSpPr>
        <p:spPr>
          <a:xfrm>
            <a:off x="3683870" y="136700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B2159443-6BBE-8839-77BE-260DFC1F01B3}"/>
              </a:ext>
            </a:extLst>
          </p:cNvPr>
          <p:cNvSpPr txBox="1"/>
          <p:nvPr/>
        </p:nvSpPr>
        <p:spPr>
          <a:xfrm>
            <a:off x="3080336" y="2733637"/>
            <a:ext cx="11942175" cy="101566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56234" marR="0" lvl="1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600" dirty="0">
                <a:solidFill>
                  <a:schemeClr val="accent2"/>
                </a:solidFill>
                <a:latin typeface="Gagalin"/>
                <a:ea typeface="Gagalin"/>
                <a:cs typeface="Gagalin"/>
                <a:sym typeface="Gagalin"/>
              </a:rPr>
              <a:t>ESTRATEGIA PUEBLO GITANO</a:t>
            </a: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 </a:t>
            </a: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A168509-793F-C414-7A87-8D0C5C3B2B4E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graphicFrame>
        <p:nvGraphicFramePr>
          <p:cNvPr id="12" name="Diagrama 11">
            <a:extLst>
              <a:ext uri="{FF2B5EF4-FFF2-40B4-BE49-F238E27FC236}">
                <a16:creationId xmlns:a16="http://schemas.microsoft.com/office/drawing/2014/main" id="{F0BC7D2B-50F6-4B68-B8DC-52045370FD2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7813390"/>
              </p:ext>
            </p:extLst>
          </p:nvPr>
        </p:nvGraphicFramePr>
        <p:xfrm>
          <a:off x="1905000" y="4761525"/>
          <a:ext cx="14859000" cy="4421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grpSp>
        <p:nvGrpSpPr>
          <p:cNvPr id="9" name="Diagram group">
            <a:extLst>
              <a:ext uri="{FF2B5EF4-FFF2-40B4-BE49-F238E27FC236}">
                <a16:creationId xmlns:a16="http://schemas.microsoft.com/office/drawing/2014/main" id="{035A7F9D-838B-4B50-B240-1A14BCCFB6D3}"/>
              </a:ext>
            </a:extLst>
          </p:cNvPr>
          <p:cNvGrpSpPr/>
          <p:nvPr/>
        </p:nvGrpSpPr>
        <p:grpSpPr>
          <a:xfrm>
            <a:off x="14901328" y="1103843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0" name="Elipse 9">
              <a:extLst>
                <a:ext uri="{FF2B5EF4-FFF2-40B4-BE49-F238E27FC236}">
                  <a16:creationId xmlns:a16="http://schemas.microsoft.com/office/drawing/2014/main" id="{3CD089F8-7F44-44F6-8E76-24EA290140C7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10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id="{BF7F8F58-421B-4F97-A00F-62B60BF4147A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3" name="Rectángulo 12">
                <a:extLst>
                  <a:ext uri="{FF2B5EF4-FFF2-40B4-BE49-F238E27FC236}">
                    <a16:creationId xmlns:a16="http://schemas.microsoft.com/office/drawing/2014/main" id="{E3616957-F267-4B9E-A05D-4ADDA1C94BED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4" name="CuadroTexto 13">
                <a:extLst>
                  <a:ext uri="{FF2B5EF4-FFF2-40B4-BE49-F238E27FC236}">
                    <a16:creationId xmlns:a16="http://schemas.microsoft.com/office/drawing/2014/main" id="{3B971DFC-12C5-4E24-B39B-3DBA5081AD09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06568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82402-2948-FB28-5735-B19B128D336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3145715E-5D23-49C1-9E13-14386544233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02574"/>
            <a:ext cx="18288000" cy="8066335"/>
          </a:xfrm>
          <a:prstGeom prst="rect">
            <a:avLst/>
          </a:prstGeom>
        </p:spPr>
      </p:pic>
      <p:pic>
        <p:nvPicPr>
          <p:cNvPr id="9" name="Imagen 8">
            <a:extLst>
              <a:ext uri="{FF2B5EF4-FFF2-40B4-BE49-F238E27FC236}">
                <a16:creationId xmlns:a16="http://schemas.microsoft.com/office/drawing/2014/main" id="{9735AC6E-A9FF-F0D2-C922-A7C3CE58C59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457200" y="3738483"/>
            <a:ext cx="10151683" cy="7221592"/>
          </a:xfrm>
          <a:prstGeom prst="rect">
            <a:avLst/>
          </a:prstGeom>
        </p:spPr>
      </p:pic>
      <p:sp>
        <p:nvSpPr>
          <p:cNvPr id="2" name="Freeform 2">
            <a:extLst>
              <a:ext uri="{FF2B5EF4-FFF2-40B4-BE49-F238E27FC236}">
                <a16:creationId xmlns:a16="http://schemas.microsoft.com/office/drawing/2014/main" id="{926A4AA2-7F13-147C-DBE8-445EE99C02CB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7E6CC37-A312-39DF-D893-C4EA87B6AEA1}"/>
              </a:ext>
            </a:extLst>
          </p:cNvPr>
          <p:cNvSpPr/>
          <p:nvPr/>
        </p:nvSpPr>
        <p:spPr>
          <a:xfrm>
            <a:off x="4885597" y="125731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91AC391D-F85A-C64F-9DA3-0048F704128A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428FE35-ABA4-4635-AF1B-CBD309558A4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000" y="5551164"/>
            <a:ext cx="7391400" cy="4378041"/>
          </a:xfrm>
          <a:prstGeom prst="rect">
            <a:avLst/>
          </a:prstGeom>
        </p:spPr>
      </p:pic>
      <p:sp>
        <p:nvSpPr>
          <p:cNvPr id="6" name="TextBox 6">
            <a:extLst>
              <a:ext uri="{FF2B5EF4-FFF2-40B4-BE49-F238E27FC236}">
                <a16:creationId xmlns:a16="http://schemas.microsoft.com/office/drawing/2014/main" id="{8E08E1AE-46DD-240B-537B-5D56EA52D029}"/>
              </a:ext>
            </a:extLst>
          </p:cNvPr>
          <p:cNvSpPr txBox="1"/>
          <p:nvPr/>
        </p:nvSpPr>
        <p:spPr>
          <a:xfrm>
            <a:off x="2590800" y="2424324"/>
            <a:ext cx="14325600" cy="1488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800" dirty="0">
                <a:solidFill>
                  <a:schemeClr val="accent2"/>
                </a:solidFill>
                <a:latin typeface="Gagalin"/>
                <a:ea typeface="Gagalin"/>
                <a:cs typeface="Gagalin"/>
                <a:sym typeface="Gagalin"/>
              </a:rPr>
              <a:t>Formación de los y las profesionales </a:t>
            </a:r>
          </a:p>
          <a:p>
            <a:pPr marL="0" marR="0" lvl="0" indent="0" algn="ctr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4800" dirty="0">
                <a:solidFill>
                  <a:schemeClr val="accent2"/>
                </a:solidFill>
                <a:latin typeface="Gagalin"/>
                <a:ea typeface="Gagalin"/>
                <a:cs typeface="Gagalin"/>
                <a:sym typeface="Gagalin"/>
              </a:rPr>
              <a:t>del Sistema público de Servicios sociales</a:t>
            </a:r>
            <a:endParaRPr kumimoji="0" lang="es-ES" sz="4800" b="0" i="0" u="none" strike="noStrike" kern="1200" cap="none" spc="0" normalizeH="0" baseline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Gagalin"/>
              <a:ea typeface="Gagalin"/>
              <a:cs typeface="Gagalin"/>
              <a:sym typeface="Gagalin"/>
            </a:endParaRP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56C2C347-B479-4036-DFAB-5B021A6A521F}"/>
              </a:ext>
            </a:extLst>
          </p:cNvPr>
          <p:cNvSpPr txBox="1"/>
          <p:nvPr/>
        </p:nvSpPr>
        <p:spPr>
          <a:xfrm>
            <a:off x="7892504" y="4571543"/>
            <a:ext cx="10287000" cy="8465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01" b="1" i="0" u="none" strike="noStrike" kern="1200" cap="none" spc="0" normalizeH="0" baseline="0" noProof="0" dirty="0">
                <a:ln>
                  <a:noFill/>
                </a:ln>
                <a:solidFill>
                  <a:srgbClr val="002850"/>
                </a:solidFill>
                <a:effectLst/>
                <a:uLnTx/>
                <a:uFillTx/>
                <a:latin typeface="Franklin Gothic Heavy" panose="020B0903020102020204" pitchFamily="34" charset="0"/>
                <a:ea typeface="ITC Benguiat Bold"/>
                <a:cs typeface="ITC Benguiat Bold"/>
                <a:sym typeface="ITC Benguiat Bold"/>
              </a:rPr>
              <a:t>PLAN DE FORMACIÓN PERMANTE</a:t>
            </a:r>
          </a:p>
        </p:txBody>
      </p:sp>
      <p:grpSp>
        <p:nvGrpSpPr>
          <p:cNvPr id="13" name="Diagram group">
            <a:extLst>
              <a:ext uri="{FF2B5EF4-FFF2-40B4-BE49-F238E27FC236}">
                <a16:creationId xmlns:a16="http://schemas.microsoft.com/office/drawing/2014/main" id="{F2DC67A5-535E-4B21-B2B1-2B871901AE75}"/>
              </a:ext>
            </a:extLst>
          </p:cNvPr>
          <p:cNvGrpSpPr/>
          <p:nvPr/>
        </p:nvGrpSpPr>
        <p:grpSpPr>
          <a:xfrm>
            <a:off x="14599690" y="-77536"/>
            <a:ext cx="3386672" cy="3011236"/>
            <a:chOff x="454966" y="-151539"/>
            <a:chExt cx="5652207" cy="5803745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id="{82DB5076-69D7-4CB3-9082-56AA23430E14}"/>
                </a:ext>
              </a:extLst>
            </p:cNvPr>
            <p:cNvSpPr/>
            <p:nvPr/>
          </p:nvSpPr>
          <p:spPr>
            <a:xfrm>
              <a:off x="454966" y="-151539"/>
              <a:ext cx="5652207" cy="5652207"/>
            </a:xfrm>
            <a:prstGeom prst="ellipse">
              <a:avLst/>
            </a:prstGeom>
            <a:blipFill rotWithShape="1">
              <a:blip r:embed="rId7"/>
              <a:srcRect/>
              <a:stretch>
                <a:fillRect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5" name="Grupo 14">
              <a:extLst>
                <a:ext uri="{FF2B5EF4-FFF2-40B4-BE49-F238E27FC236}">
                  <a16:creationId xmlns:a16="http://schemas.microsoft.com/office/drawing/2014/main" id="{DC1257F9-DB22-43D7-B457-59852F3C057C}"/>
                </a:ext>
              </a:extLst>
            </p:cNvPr>
            <p:cNvGrpSpPr/>
            <p:nvPr/>
          </p:nvGrpSpPr>
          <p:grpSpPr>
            <a:xfrm>
              <a:off x="542055" y="3786978"/>
              <a:ext cx="4724087" cy="1865228"/>
              <a:chOff x="542055" y="3786978"/>
              <a:chExt cx="4724087" cy="1865228"/>
            </a:xfrm>
          </p:grpSpPr>
          <p:sp>
            <p:nvSpPr>
              <p:cNvPr id="16" name="Rectángulo 15">
                <a:extLst>
                  <a:ext uri="{FF2B5EF4-FFF2-40B4-BE49-F238E27FC236}">
                    <a16:creationId xmlns:a16="http://schemas.microsoft.com/office/drawing/2014/main" id="{0402EACB-C2BC-4A4F-83FF-42019E371D05}"/>
                  </a:ext>
                </a:extLst>
              </p:cNvPr>
              <p:cNvSpPr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noFill/>
              <a:ln>
                <a:noFill/>
              </a:ln>
              <a:sp3d/>
            </p:spPr>
            <p:style>
              <a:lnRef idx="0">
                <a:scrgbClr r="0" g="0" b="0"/>
              </a:lnRef>
              <a:fillRef idx="1">
                <a:scrgbClr r="0" g="0" b="0"/>
              </a:fillRef>
              <a:effectRef idx="1">
                <a:schemeClr val="lt1"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17" name="CuadroTexto 16">
                <a:extLst>
                  <a:ext uri="{FF2B5EF4-FFF2-40B4-BE49-F238E27FC236}">
                    <a16:creationId xmlns:a16="http://schemas.microsoft.com/office/drawing/2014/main" id="{DF96CA07-76CF-40D2-9EB0-5936915F373B}"/>
                  </a:ext>
                </a:extLst>
              </p:cNvPr>
              <p:cNvSpPr txBox="1"/>
              <p:nvPr/>
            </p:nvSpPr>
            <p:spPr>
              <a:xfrm>
                <a:off x="542055" y="3786978"/>
                <a:ext cx="4724087" cy="1865228"/>
              </a:xfrm>
              <a:prstGeom prst="rect">
                <a:avLst/>
              </a:prstGeom>
              <a:sp3d/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dk2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0" tIns="0" rIns="0" bIns="0" numCol="1" spcCol="1270" anchor="b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latin typeface="Gagalin" panose="020B0604020202020204" charset="0"/>
                  </a:rPr>
                  <a:t>¿DÓNDE ESTAMOS?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0497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Imagen 22">
            <a:extLst>
              <a:ext uri="{FF2B5EF4-FFF2-40B4-BE49-F238E27FC236}">
                <a16:creationId xmlns:a16="http://schemas.microsoft.com/office/drawing/2014/main" id="{351E45FF-B8FD-41EA-8DDA-F99EA04B01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698159"/>
            <a:ext cx="18135600" cy="8244161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40814" y="1803622"/>
            <a:ext cx="16407409" cy="22859"/>
          </a:xfrm>
          <a:prstGeom prst="line">
            <a:avLst/>
          </a:prstGeom>
          <a:ln w="114300" cap="rnd">
            <a:solidFill>
              <a:srgbClr val="1800A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/>
          <p:nvPr/>
        </p:nvGrpSpPr>
        <p:grpSpPr>
          <a:xfrm>
            <a:off x="3668927" y="1509181"/>
            <a:ext cx="588882" cy="588882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00AD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772072" y="1532040"/>
            <a:ext cx="588882" cy="588882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00A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7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8" name="TextBox 38"/>
          <p:cNvSpPr txBox="1"/>
          <p:nvPr/>
        </p:nvSpPr>
        <p:spPr>
          <a:xfrm>
            <a:off x="3760230" y="2222804"/>
            <a:ext cx="6302693" cy="90499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058"/>
              </a:lnSpc>
            </a:pPr>
            <a:r>
              <a:rPr lang="en-US" sz="5036" dirty="0">
                <a:solidFill>
                  <a:srgbClr val="008000"/>
                </a:solidFill>
                <a:latin typeface="Gagalin"/>
                <a:ea typeface="Gagalin"/>
                <a:cs typeface="Gagalin"/>
                <a:sym typeface="Gagalin"/>
              </a:rPr>
              <a:t>FORTALECER LOS SSAP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951013" y="909085"/>
            <a:ext cx="2024709" cy="600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99"/>
              </a:lnSpc>
              <a:spcBef>
                <a:spcPct val="0"/>
              </a:spcBef>
            </a:pPr>
            <a:r>
              <a:rPr lang="en-US" sz="3999">
                <a:solidFill>
                  <a:srgbClr val="1800AD"/>
                </a:solidFill>
                <a:latin typeface="Gagalin"/>
                <a:ea typeface="Gagalin"/>
                <a:cs typeface="Gagalin"/>
                <a:sym typeface="Gagalin"/>
              </a:rPr>
              <a:t>SSAP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583310" y="931944"/>
            <a:ext cx="5262538" cy="600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99"/>
              </a:lnSpc>
              <a:spcBef>
                <a:spcPct val="0"/>
              </a:spcBef>
            </a:pPr>
            <a:r>
              <a:rPr lang="en-US" sz="3999">
                <a:solidFill>
                  <a:srgbClr val="1800AD"/>
                </a:solidFill>
                <a:latin typeface="Gagalin"/>
                <a:ea typeface="Gagalin"/>
                <a:cs typeface="Gagalin"/>
                <a:sym typeface="Gagalin"/>
              </a:rPr>
              <a:t>INCLUSIÓN SOCIAL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257809" y="1117843"/>
            <a:ext cx="8860204" cy="314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81"/>
              </a:lnSpc>
            </a:pPr>
            <a:r>
              <a:rPr lang="en-US" sz="2068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74" name="Freeform 74"/>
          <p:cNvSpPr/>
          <p:nvPr/>
        </p:nvSpPr>
        <p:spPr>
          <a:xfrm>
            <a:off x="452669" y="174754"/>
            <a:ext cx="1839015" cy="1184450"/>
          </a:xfrm>
          <a:custGeom>
            <a:avLst/>
            <a:gdLst/>
            <a:ahLst/>
            <a:cxnLst/>
            <a:rect l="l" t="t" r="r" b="b"/>
            <a:pathLst>
              <a:path w="1839015" h="1184450">
                <a:moveTo>
                  <a:pt x="0" y="0"/>
                </a:moveTo>
                <a:lnTo>
                  <a:pt x="1839015" y="0"/>
                </a:lnTo>
                <a:lnTo>
                  <a:pt x="1839015" y="1184451"/>
                </a:lnTo>
                <a:lnTo>
                  <a:pt x="0" y="11844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aphicFrame>
        <p:nvGraphicFramePr>
          <p:cNvPr id="76" name="Diagrama 75">
            <a:extLst>
              <a:ext uri="{FF2B5EF4-FFF2-40B4-BE49-F238E27FC236}">
                <a16:creationId xmlns:a16="http://schemas.microsoft.com/office/drawing/2014/main" id="{EE47D7A8-7D4B-41EA-A148-CEBFA38C9A1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76661731"/>
              </p:ext>
            </p:extLst>
          </p:nvPr>
        </p:nvGraphicFramePr>
        <p:xfrm>
          <a:off x="1222424" y="3906692"/>
          <a:ext cx="15925799" cy="62055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17" name="Diagram group">
            <a:extLst>
              <a:ext uri="{FF2B5EF4-FFF2-40B4-BE49-F238E27FC236}">
                <a16:creationId xmlns:a16="http://schemas.microsoft.com/office/drawing/2014/main" id="{43B37778-572D-4A83-8B0B-EDC54826B7BF}"/>
              </a:ext>
            </a:extLst>
          </p:cNvPr>
          <p:cNvGrpSpPr/>
          <p:nvPr/>
        </p:nvGrpSpPr>
        <p:grpSpPr>
          <a:xfrm>
            <a:off x="11931042" y="1797383"/>
            <a:ext cx="5656198" cy="2154104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18" name="Elipse 17">
              <a:extLst>
                <a:ext uri="{FF2B5EF4-FFF2-40B4-BE49-F238E27FC236}">
                  <a16:creationId xmlns:a16="http://schemas.microsoft.com/office/drawing/2014/main" id="{41852DA7-8470-4C1F-A1E3-5036D4D4E30C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9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id="{63FBC9F4-CA40-4403-9107-2FDAAD5C5177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0" name="Rectángulo 19">
                <a:extLst>
                  <a:ext uri="{FF2B5EF4-FFF2-40B4-BE49-F238E27FC236}">
                    <a16:creationId xmlns:a16="http://schemas.microsoft.com/office/drawing/2014/main" id="{39265922-118F-4B83-B6F9-F3A09351EA60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1" name="CuadroTexto 20">
                <a:extLst>
                  <a:ext uri="{FF2B5EF4-FFF2-40B4-BE49-F238E27FC236}">
                    <a16:creationId xmlns:a16="http://schemas.microsoft.com/office/drawing/2014/main" id="{17EA121F-6A32-4410-A4B0-56DB8D1494C9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agen 21">
            <a:extLst>
              <a:ext uri="{FF2B5EF4-FFF2-40B4-BE49-F238E27FC236}">
                <a16:creationId xmlns:a16="http://schemas.microsoft.com/office/drawing/2014/main" id="{77717914-1510-4B8E-B010-9DD24C8C86E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84148"/>
            <a:ext cx="18135600" cy="8244161"/>
          </a:xfrm>
          <a:prstGeom prst="rect">
            <a:avLst/>
          </a:prstGeom>
        </p:spPr>
      </p:pic>
      <p:sp>
        <p:nvSpPr>
          <p:cNvPr id="2" name="AutoShape 2"/>
          <p:cNvSpPr/>
          <p:nvPr/>
        </p:nvSpPr>
        <p:spPr>
          <a:xfrm>
            <a:off x="740814" y="1803622"/>
            <a:ext cx="16407409" cy="22859"/>
          </a:xfrm>
          <a:prstGeom prst="line">
            <a:avLst/>
          </a:prstGeom>
          <a:ln w="114300" cap="rnd">
            <a:solidFill>
              <a:srgbClr val="1800AD"/>
            </a:solidFill>
            <a:prstDash val="solid"/>
            <a:headEnd type="none" w="sm" len="sm"/>
            <a:tailEnd type="none" w="sm" len="sm"/>
          </a:ln>
        </p:spPr>
        <p:txBody>
          <a:bodyPr/>
          <a:lstStyle/>
          <a:p>
            <a:endParaRPr lang="es-ES"/>
          </a:p>
        </p:txBody>
      </p:sp>
      <p:grpSp>
        <p:nvGrpSpPr>
          <p:cNvPr id="3" name="Group 3"/>
          <p:cNvGrpSpPr/>
          <p:nvPr/>
        </p:nvGrpSpPr>
        <p:grpSpPr>
          <a:xfrm>
            <a:off x="3668927" y="1509181"/>
            <a:ext cx="588882" cy="588882"/>
            <a:chOff x="0" y="0"/>
            <a:chExt cx="812800" cy="812800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00AD"/>
            </a:solidFill>
          </p:spPr>
          <p:txBody>
            <a:bodyPr/>
            <a:lstStyle/>
            <a:p>
              <a:endParaRPr lang="es-ES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879"/>
                </a:lnSpc>
              </a:pPr>
              <a:endParaRPr/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3772072" y="1532040"/>
            <a:ext cx="588882" cy="588882"/>
            <a:chOff x="0" y="0"/>
            <a:chExt cx="812800" cy="81280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1800AD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76200" y="76200"/>
              <a:ext cx="660400" cy="6604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lvl="0" indent="0" algn="ctr">
                <a:lnSpc>
                  <a:spcPts val="287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37" name="TextBox 37"/>
          <p:cNvSpPr txBox="1"/>
          <p:nvPr/>
        </p:nvSpPr>
        <p:spPr>
          <a:xfrm>
            <a:off x="1622142" y="3032023"/>
            <a:ext cx="10881323" cy="61555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n-US" sz="4000" u="none" strike="noStrike" dirty="0">
                <a:solidFill>
                  <a:srgbClr val="008000"/>
                </a:solidFill>
                <a:latin typeface="Gagalin"/>
                <a:ea typeface="Gagalin"/>
                <a:cs typeface="Gagalin"/>
                <a:sym typeface="Gagalin"/>
              </a:rPr>
              <a:t>REORIENTAR ACTUACIONES  DE INCLUSIÓN SOCIAL </a:t>
            </a:r>
          </a:p>
        </p:txBody>
      </p:sp>
      <p:sp>
        <p:nvSpPr>
          <p:cNvPr id="41" name="TextBox 41"/>
          <p:cNvSpPr txBox="1"/>
          <p:nvPr/>
        </p:nvSpPr>
        <p:spPr>
          <a:xfrm>
            <a:off x="2951013" y="909085"/>
            <a:ext cx="2024709" cy="600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99"/>
              </a:lnSpc>
              <a:spcBef>
                <a:spcPct val="0"/>
              </a:spcBef>
            </a:pPr>
            <a:r>
              <a:rPr lang="en-US" sz="3999">
                <a:solidFill>
                  <a:srgbClr val="1800AD"/>
                </a:solidFill>
                <a:latin typeface="Gagalin"/>
                <a:ea typeface="Gagalin"/>
                <a:cs typeface="Gagalin"/>
                <a:sym typeface="Gagalin"/>
              </a:rPr>
              <a:t>SSAP</a:t>
            </a:r>
          </a:p>
        </p:txBody>
      </p:sp>
      <p:sp>
        <p:nvSpPr>
          <p:cNvPr id="42" name="TextBox 42"/>
          <p:cNvSpPr txBox="1"/>
          <p:nvPr/>
        </p:nvSpPr>
        <p:spPr>
          <a:xfrm>
            <a:off x="11583310" y="931944"/>
            <a:ext cx="5262538" cy="60009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4799"/>
              </a:lnSpc>
              <a:spcBef>
                <a:spcPct val="0"/>
              </a:spcBef>
            </a:pPr>
            <a:r>
              <a:rPr lang="en-US" sz="3999">
                <a:solidFill>
                  <a:srgbClr val="1800AD"/>
                </a:solidFill>
                <a:latin typeface="Gagalin"/>
                <a:ea typeface="Gagalin"/>
                <a:cs typeface="Gagalin"/>
                <a:sym typeface="Gagalin"/>
              </a:rPr>
              <a:t>INCLUSIÓN SOCIAL</a:t>
            </a:r>
          </a:p>
        </p:txBody>
      </p:sp>
      <p:sp>
        <p:nvSpPr>
          <p:cNvPr id="73" name="TextBox 73"/>
          <p:cNvSpPr txBox="1"/>
          <p:nvPr/>
        </p:nvSpPr>
        <p:spPr>
          <a:xfrm>
            <a:off x="4257809" y="1117843"/>
            <a:ext cx="8860204" cy="5715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2481"/>
              </a:lnSpc>
            </a:pPr>
            <a:r>
              <a:rPr lang="en-US" sz="2068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  <a:p>
            <a:pPr marL="0" lvl="0" indent="0" algn="ctr">
              <a:lnSpc>
                <a:spcPts val="2051"/>
              </a:lnSpc>
              <a:spcBef>
                <a:spcPct val="0"/>
              </a:spcBef>
            </a:pPr>
            <a:r>
              <a:rPr lang="en-US" sz="170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SERVICIO DE PLANIFICACIÓN DE LA ATENCIÓN SOCIAL</a:t>
            </a:r>
          </a:p>
        </p:txBody>
      </p:sp>
      <p:sp>
        <p:nvSpPr>
          <p:cNvPr id="74" name="Freeform 74"/>
          <p:cNvSpPr/>
          <p:nvPr/>
        </p:nvSpPr>
        <p:spPr>
          <a:xfrm>
            <a:off x="452669" y="174754"/>
            <a:ext cx="1839015" cy="1184450"/>
          </a:xfrm>
          <a:custGeom>
            <a:avLst/>
            <a:gdLst/>
            <a:ahLst/>
            <a:cxnLst/>
            <a:rect l="l" t="t" r="r" b="b"/>
            <a:pathLst>
              <a:path w="1839015" h="1184450">
                <a:moveTo>
                  <a:pt x="0" y="0"/>
                </a:moveTo>
                <a:lnTo>
                  <a:pt x="1839015" y="0"/>
                </a:lnTo>
                <a:lnTo>
                  <a:pt x="1839015" y="1184451"/>
                </a:lnTo>
                <a:lnTo>
                  <a:pt x="0" y="1184451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aphicFrame>
        <p:nvGraphicFramePr>
          <p:cNvPr id="76" name="Diagrama 75">
            <a:extLst>
              <a:ext uri="{FF2B5EF4-FFF2-40B4-BE49-F238E27FC236}">
                <a16:creationId xmlns:a16="http://schemas.microsoft.com/office/drawing/2014/main" id="{4CF8191D-69ED-463A-81DA-6209925C0FE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50845487"/>
              </p:ext>
            </p:extLst>
          </p:nvPr>
        </p:nvGraphicFramePr>
        <p:xfrm>
          <a:off x="2291684" y="4179189"/>
          <a:ext cx="14700916" cy="5831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pSp>
        <p:nvGrpSpPr>
          <p:cNvPr id="23" name="Diagram group">
            <a:extLst>
              <a:ext uri="{FF2B5EF4-FFF2-40B4-BE49-F238E27FC236}">
                <a16:creationId xmlns:a16="http://schemas.microsoft.com/office/drawing/2014/main" id="{A373CF88-6F94-47CA-AFE3-4326DB468FF8}"/>
              </a:ext>
            </a:extLst>
          </p:cNvPr>
          <p:cNvGrpSpPr/>
          <p:nvPr/>
        </p:nvGrpSpPr>
        <p:grpSpPr>
          <a:xfrm>
            <a:off x="12838359" y="1905717"/>
            <a:ext cx="5656198" cy="2154104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172DF550-139E-4C74-AA1E-FF2917733B70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9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75D344F2-46C2-4FE2-8555-5B71685D9975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6" name="Rectángulo 25">
                <a:extLst>
                  <a:ext uri="{FF2B5EF4-FFF2-40B4-BE49-F238E27FC236}">
                    <a16:creationId xmlns:a16="http://schemas.microsoft.com/office/drawing/2014/main" id="{8B32783C-0E0C-40B3-8186-04769BD8BB76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F6F53362-E13C-4C02-81B7-1C6BB01DF610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8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24019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n 11">
            <a:extLst>
              <a:ext uri="{FF2B5EF4-FFF2-40B4-BE49-F238E27FC236}">
                <a16:creationId xmlns:a16="http://schemas.microsoft.com/office/drawing/2014/main" id="{BCDF53E3-5C9B-49EB-BC06-C3ECC7B703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524" y="1896335"/>
            <a:ext cx="18288000" cy="1933763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891236" y="3754359"/>
            <a:ext cx="15729873" cy="78109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99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MEJORAR LOS PROCESOS DE TRABAJO EN SSAP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5" name="Freeform 5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010116" y="1383909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CuadroTexto 15">
            <a:extLst>
              <a:ext uri="{FF2B5EF4-FFF2-40B4-BE49-F238E27FC236}">
                <a16:creationId xmlns:a16="http://schemas.microsoft.com/office/drawing/2014/main" id="{71D478EC-310A-4124-8B91-C9AE3C352425}"/>
              </a:ext>
            </a:extLst>
          </p:cNvPr>
          <p:cNvSpPr txBox="1"/>
          <p:nvPr/>
        </p:nvSpPr>
        <p:spPr>
          <a:xfrm>
            <a:off x="8991600" y="5688122"/>
            <a:ext cx="833267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q"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PRESTACIÓN TÉCNICA DE INFORMACIÓN Y ORIENTACIÓN.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REVISAR Y DEFINIR CONTENIDOS. VINCULANDO AL PERSONAL ADMINISTRATIVO COMO FILTRO DE ENTRADA AL SISTEMA Y APOYO EN LA GESTIÓN ADMINISTRATIVA</a:t>
            </a: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. </a:t>
            </a:r>
          </a:p>
          <a:p>
            <a:pPr marL="342900" indent="-342900" algn="just">
              <a:buFont typeface="Wingdings" panose="05000000000000000000" pitchFamily="2" charset="2"/>
              <a:buChar char="q"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PRESTACIÓN TÉCNICA DE ESTUDIO, VALORACIÓN Y ACOMPAÑAMIENTO.</a:t>
            </a:r>
          </a:p>
          <a:p>
            <a:pPr marL="342900" indent="-342900" algn="just">
              <a:buFont typeface="Wingdings" panose="05000000000000000000" pitchFamily="2" charset="2"/>
              <a:buChar char="q"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PRESTACIÓN TÉCNICA DE PREVENCIÓN Y ATENCIÓN INTEGRAL DE SITUACIONES DE EXCLUSIÓN SOCIAL.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PROCESOS DE TRABAJO EN RED CON EL TERCER SECTOR. </a:t>
            </a:r>
          </a:p>
          <a:p>
            <a:pPr marL="342900" indent="-342900" algn="just">
              <a:buFont typeface="Wingdings" panose="05000000000000000000" pitchFamily="2" charset="2"/>
              <a:buChar char="q"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MODELO DE INTERVENCIÓN COMUNITARIA.-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PRESTACIÓN FOMENTO DE LA PARTICIPACIÓN SOCIAL.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14BF400-DF04-46C8-BC69-CD586DDB3322}"/>
              </a:ext>
            </a:extLst>
          </p:cNvPr>
          <p:cNvSpPr txBox="1"/>
          <p:nvPr/>
        </p:nvSpPr>
        <p:spPr>
          <a:xfrm>
            <a:off x="1170708" y="5834757"/>
            <a:ext cx="697719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REFORZAR E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L </a:t>
            </a: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PERSONAL ADMINISTRATIVO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MANUAL DE ACOMPAÑAMIENTO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A FAMILIAS CON MENORES EN SITUACIÓN DE DIFICULTAD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ELABORACIÓN DE INSTRUMENTOS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DE VALORACIÓN SOCIOFAMILIAR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MEJORA DE MEDAS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REVISIÓN DE LA PRESTACIÓN SAD</a:t>
            </a:r>
            <a:r>
              <a:rPr kumimoji="0" lang="es-ES" sz="2400" b="0" i="0" u="none" strike="noStrike" kern="1200" cap="none" spc="0" normalizeH="0" baseline="0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Bahnschrift" panose="020B0502040204020203" pitchFamily="34" charset="0"/>
                <a:ea typeface="+mn-ea"/>
                <a:cs typeface="+mn-cs"/>
              </a:rPr>
              <a:t>. </a:t>
            </a:r>
            <a:r>
              <a:rPr lang="es-ES" sz="2400" dirty="0">
                <a:solidFill>
                  <a:schemeClr val="dk1"/>
                </a:solidFill>
                <a:latin typeface="Gagalin" panose="020B0604020202020204" charset="0"/>
              </a:rPr>
              <a:t>ANÁLISIS Y DEFINICIÓN DE UN NUEVO MODELO DE CUIDADOS DE LARGA DURACIÓN</a:t>
            </a: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42C62E1A-A172-A5A7-68F3-B0FDBD890C1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810999" y="2211407"/>
            <a:ext cx="5513271" cy="1412530"/>
          </a:xfrm>
          <a:prstGeom prst="rect">
            <a:avLst/>
          </a:prstGeom>
        </p:spPr>
      </p:pic>
      <p:sp>
        <p:nvSpPr>
          <p:cNvPr id="8" name="Rectángulo: esquinas redondeadas 7">
            <a:extLst>
              <a:ext uri="{FF2B5EF4-FFF2-40B4-BE49-F238E27FC236}">
                <a16:creationId xmlns:a16="http://schemas.microsoft.com/office/drawing/2014/main" id="{74A06A58-F9F5-562D-F0BD-BE8DBB3073EA}"/>
              </a:ext>
            </a:extLst>
          </p:cNvPr>
          <p:cNvSpPr/>
          <p:nvPr/>
        </p:nvSpPr>
        <p:spPr>
          <a:xfrm>
            <a:off x="1170707" y="4665875"/>
            <a:ext cx="7190605" cy="102224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agalin" panose="020B0604020202020204" charset="0"/>
                <a:ea typeface="Archivo Black"/>
                <a:cs typeface="Archivo Black"/>
                <a:sym typeface="Archivo Black"/>
              </a:rPr>
              <a:t>¿DÓNDE ESTAMOS AHORA?</a:t>
            </a:r>
            <a:endParaRPr lang="es-ES" sz="4400" dirty="0"/>
          </a:p>
        </p:txBody>
      </p:sp>
      <p:sp>
        <p:nvSpPr>
          <p:cNvPr id="9" name="Rectángulo: esquinas redondeadas 8">
            <a:extLst>
              <a:ext uri="{FF2B5EF4-FFF2-40B4-BE49-F238E27FC236}">
                <a16:creationId xmlns:a16="http://schemas.microsoft.com/office/drawing/2014/main" id="{80A8B49B-0DDF-2DF5-AD61-22D225F0B80F}"/>
              </a:ext>
            </a:extLst>
          </p:cNvPr>
          <p:cNvSpPr/>
          <p:nvPr/>
        </p:nvSpPr>
        <p:spPr>
          <a:xfrm>
            <a:off x="9144000" y="4500811"/>
            <a:ext cx="8181209" cy="98115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  <a:latin typeface="Gagalin" panose="020B0604020202020204" charset="0"/>
              </a:rPr>
              <a:t>¿HACIA DÓNDE CAMINAMOS?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n 26">
            <a:extLst>
              <a:ext uri="{FF2B5EF4-FFF2-40B4-BE49-F238E27FC236}">
                <a16:creationId xmlns:a16="http://schemas.microsoft.com/office/drawing/2014/main" id="{64402D95-6D13-407A-AF44-F91DF360DA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8" y="3433661"/>
            <a:ext cx="18288000" cy="8058333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3038016" y="2541059"/>
            <a:ext cx="9051829" cy="156453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99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FORMACIÓN CONTINUA A LOS Y </a:t>
            </a:r>
          </a:p>
          <a:p>
            <a:pPr marL="0" marR="0" lvl="0" indent="0" algn="l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99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LAS PROFESIONALES DE SSAP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5" name="Freeform 5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010116" y="1502433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Diagram group">
            <a:extLst>
              <a:ext uri="{FF2B5EF4-FFF2-40B4-BE49-F238E27FC236}">
                <a16:creationId xmlns:a16="http://schemas.microsoft.com/office/drawing/2014/main" id="{53465E8F-2007-46A6-A47D-856FEC59CE16}"/>
              </a:ext>
            </a:extLst>
          </p:cNvPr>
          <p:cNvGrpSpPr/>
          <p:nvPr/>
        </p:nvGrpSpPr>
        <p:grpSpPr>
          <a:xfrm>
            <a:off x="12162503" y="1824899"/>
            <a:ext cx="6056804" cy="1935819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5DB9EED2-1020-4BDA-93EE-DE4618154980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D44B6355-2EBD-47F3-8FC6-07CF0BDDFCA5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E1873044-0D13-40D3-BA43-DD48E73E544C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DB5AE09C-01EC-469B-83D3-9450E82B45B2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4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A9505816-6F2C-4AC5-B3A4-94866EF708E9}"/>
              </a:ext>
            </a:extLst>
          </p:cNvPr>
          <p:cNvSpPr/>
          <p:nvPr/>
        </p:nvSpPr>
        <p:spPr>
          <a:xfrm>
            <a:off x="1099149" y="5271445"/>
            <a:ext cx="7262164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agalin" panose="020B0604020202020204" charset="0"/>
                <a:ea typeface="Archivo Black"/>
                <a:cs typeface="Archivo Black"/>
                <a:sym typeface="Archivo Black"/>
              </a:rPr>
              <a:t>¿DÓNDE ESTAMOS AHORA?</a:t>
            </a:r>
            <a:endParaRPr lang="es-ES" sz="4400" dirty="0"/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352985C3-5027-4144-BF29-5F1C0DDB214B}"/>
              </a:ext>
            </a:extLst>
          </p:cNvPr>
          <p:cNvSpPr/>
          <p:nvPr/>
        </p:nvSpPr>
        <p:spPr>
          <a:xfrm>
            <a:off x="8915400" y="5271445"/>
            <a:ext cx="8409809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  <a:latin typeface="Gagalin" panose="020B0604020202020204" charset="0"/>
              </a:rPr>
              <a:t>¿HACIA DÓNDE CAMINAMOS?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41F4CC0-1D38-4CFC-9A3E-1B11D2418A20}"/>
              </a:ext>
            </a:extLst>
          </p:cNvPr>
          <p:cNvSpPr/>
          <p:nvPr/>
        </p:nvSpPr>
        <p:spPr>
          <a:xfrm>
            <a:off x="1099149" y="6587298"/>
            <a:ext cx="7073934" cy="33139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sz="2800">
                <a:latin typeface="Gagalin" panose="020B0604020202020204" charset="0"/>
              </a:rPr>
              <a:t>PLAN DE FORMACIÓN EN SERVICIOS SOCIALES.    </a:t>
            </a:r>
            <a:r>
              <a:rPr lang="es-ES" sz="2800">
                <a:solidFill>
                  <a:schemeClr val="accent2"/>
                </a:solidFill>
                <a:latin typeface="Gagalin" panose="020B0604020202020204" charset="0"/>
              </a:rPr>
              <a:t>ESCUELA DE FORMACIÓN EN SERVICIOS SOCIALES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sz="2800">
                <a:latin typeface="Gagalin" panose="020B0604020202020204" charset="0"/>
              </a:rPr>
              <a:t>DEFINIENDO PROCESOS DE </a:t>
            </a:r>
            <a:r>
              <a:rPr lang="es-ES" sz="2800">
                <a:solidFill>
                  <a:schemeClr val="accent2"/>
                </a:solidFill>
                <a:latin typeface="Gagalin" panose="020B0604020202020204" charset="0"/>
              </a:rPr>
              <a:t>ACOMPAÑAMIENTO</a:t>
            </a:r>
            <a:r>
              <a:rPr lang="es-ES" sz="2800">
                <a:latin typeface="Gagalin" panose="020B0604020202020204" charset="0"/>
              </a:rPr>
              <a:t> DESDE LAS DELEGACIONES PROVINCIALES A LOS SSAP EN EL PILOTAJE DE PROYECTOS</a:t>
            </a:r>
            <a:endParaRPr lang="es-ES" sz="2800" dirty="0">
              <a:latin typeface="Gagalin" panose="020B0604020202020204" charset="0"/>
            </a:endParaRP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C71ABA75-1C82-46E0-948A-9B79FD1D9F76}"/>
              </a:ext>
            </a:extLst>
          </p:cNvPr>
          <p:cNvSpPr/>
          <p:nvPr/>
        </p:nvSpPr>
        <p:spPr>
          <a:xfrm>
            <a:off x="8915400" y="6587298"/>
            <a:ext cx="8409809" cy="374960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PLAN ANUAL DE FORMACIÓN EN SS.SS </a:t>
            </a:r>
            <a:r>
              <a:rPr lang="es-ES" sz="2400" dirty="0">
                <a:latin typeface="Gagalin" panose="020B0604020202020204" charset="0"/>
              </a:rPr>
              <a:t>TRANSVERSAL A TODAS LAS DIRECCIONES GENERALES DE LA CONSEJERÍA DE BIENESTAR SOCIAL. </a:t>
            </a:r>
          </a:p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CONSOLIDAR LA ESCUELA DE FORMACIÓN PERMANENTE </a:t>
            </a:r>
            <a:r>
              <a:rPr lang="es-ES" sz="2400" dirty="0">
                <a:latin typeface="Gagalin" panose="020B0604020202020204" charset="0"/>
              </a:rPr>
              <a:t>EN SERVICIOS SOCIALES PARA TODOS LOS PROFESIONALES VINCULADOS A CONSEJERÍA DE BIENESTAR SOCIAL (GESTIÓN DIRECTA, INDIRECTA, TERCER SECTOR Y EMPRESAS DE GESTIÓN DE SERVICIOS). GRATUITA Y ABIERTA. </a:t>
            </a:r>
          </a:p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400" dirty="0">
                <a:solidFill>
                  <a:srgbClr val="008000"/>
                </a:solidFill>
                <a:latin typeface="Gagalin" panose="020B0604020202020204" charset="0"/>
              </a:rPr>
              <a:t>SUPERVISIÓN</a:t>
            </a:r>
            <a:r>
              <a:rPr lang="es-ES" sz="2400" dirty="0">
                <a:latin typeface="Gagalin" panose="020B0604020202020204" charset="0"/>
              </a:rPr>
              <a:t> DE CASOS A LOS PROFESIONALES DE ATENCIÓN DIRECTA. </a:t>
            </a:r>
          </a:p>
        </p:txBody>
      </p:sp>
    </p:spTree>
    <p:extLst>
      <p:ext uri="{BB962C8B-B14F-4D97-AF65-F5344CB8AC3E}">
        <p14:creationId xmlns:p14="http://schemas.microsoft.com/office/powerpoint/2010/main" val="757687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n 17">
            <a:extLst>
              <a:ext uri="{FF2B5EF4-FFF2-40B4-BE49-F238E27FC236}">
                <a16:creationId xmlns:a16="http://schemas.microsoft.com/office/drawing/2014/main" id="{71B43C32-1D9A-47C1-9A4D-186D0E3127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" y="3864705"/>
            <a:ext cx="18288000" cy="8058333"/>
          </a:xfrm>
          <a:prstGeom prst="rect">
            <a:avLst/>
          </a:prstGeom>
        </p:spPr>
      </p:pic>
      <p:sp>
        <p:nvSpPr>
          <p:cNvPr id="2" name="TextBox 2"/>
          <p:cNvSpPr txBox="1"/>
          <p:nvPr/>
        </p:nvSpPr>
        <p:spPr>
          <a:xfrm>
            <a:off x="473171" y="3012296"/>
            <a:ext cx="12192000" cy="9140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lvl="0" algn="ctr">
              <a:lnSpc>
                <a:spcPts val="8058"/>
              </a:lnSpc>
              <a:defRPr/>
            </a:pPr>
            <a:r>
              <a:rPr lang="en-US" sz="5400" dirty="0">
                <a:solidFill>
                  <a:srgbClr val="008000"/>
                </a:solidFill>
                <a:latin typeface="Gagalin"/>
                <a:ea typeface="Gagalin"/>
                <a:cs typeface="Gagalin"/>
                <a:sym typeface="Gagalin"/>
              </a:rPr>
              <a:t>MODELO DE PRESTACIÓN DE LOS SSAP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5" name="Freeform 5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5010116" y="1502433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21" name="Diagram group">
            <a:extLst>
              <a:ext uri="{FF2B5EF4-FFF2-40B4-BE49-F238E27FC236}">
                <a16:creationId xmlns:a16="http://schemas.microsoft.com/office/drawing/2014/main" id="{53465E8F-2007-46A6-A47D-856FEC59CE16}"/>
              </a:ext>
            </a:extLst>
          </p:cNvPr>
          <p:cNvGrpSpPr/>
          <p:nvPr/>
        </p:nvGrpSpPr>
        <p:grpSpPr>
          <a:xfrm>
            <a:off x="12162503" y="1824899"/>
            <a:ext cx="6056804" cy="1935819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5DB9EED2-1020-4BDA-93EE-DE4618154980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D44B6355-2EBD-47F3-8FC6-07CF0BDDFCA5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E1873044-0D13-40D3-BA43-DD48E73E544C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DB5AE09C-01EC-469B-83D3-9450E82B45B2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4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  <p:sp>
        <p:nvSpPr>
          <p:cNvPr id="3" name="Rectángulo: esquinas redondeadas 2">
            <a:extLst>
              <a:ext uri="{FF2B5EF4-FFF2-40B4-BE49-F238E27FC236}">
                <a16:creationId xmlns:a16="http://schemas.microsoft.com/office/drawing/2014/main" id="{A9505816-6F2C-4AC5-B3A4-94866EF708E9}"/>
              </a:ext>
            </a:extLst>
          </p:cNvPr>
          <p:cNvSpPr/>
          <p:nvPr/>
        </p:nvSpPr>
        <p:spPr>
          <a:xfrm>
            <a:off x="1030970" y="5118316"/>
            <a:ext cx="7262164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agalin" panose="020B0604020202020204" charset="0"/>
                <a:ea typeface="Archivo Black"/>
                <a:cs typeface="Archivo Black"/>
                <a:sym typeface="Archivo Black"/>
              </a:rPr>
              <a:t>¿DÓNDE ESTAMOS AHORA?</a:t>
            </a:r>
            <a:endParaRPr lang="es-ES" sz="4400" dirty="0"/>
          </a:p>
        </p:txBody>
      </p:sp>
      <p:sp>
        <p:nvSpPr>
          <p:cNvPr id="26" name="Rectángulo: esquinas redondeadas 25">
            <a:extLst>
              <a:ext uri="{FF2B5EF4-FFF2-40B4-BE49-F238E27FC236}">
                <a16:creationId xmlns:a16="http://schemas.microsoft.com/office/drawing/2014/main" id="{352985C3-5027-4144-BF29-5F1C0DDB214B}"/>
              </a:ext>
            </a:extLst>
          </p:cNvPr>
          <p:cNvSpPr/>
          <p:nvPr/>
        </p:nvSpPr>
        <p:spPr>
          <a:xfrm>
            <a:off x="8847221" y="5134761"/>
            <a:ext cx="8409809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  <a:latin typeface="Gagalin" panose="020B0604020202020204" charset="0"/>
              </a:rPr>
              <a:t>¿HACIA DÓNDE CAMINAMOS?</a:t>
            </a:r>
          </a:p>
        </p:txBody>
      </p:sp>
      <p:sp>
        <p:nvSpPr>
          <p:cNvPr id="10" name="Rectángulo 9">
            <a:extLst>
              <a:ext uri="{FF2B5EF4-FFF2-40B4-BE49-F238E27FC236}">
                <a16:creationId xmlns:a16="http://schemas.microsoft.com/office/drawing/2014/main" id="{241F4CC0-1D38-4CFC-9A3E-1B11D2418A20}"/>
              </a:ext>
            </a:extLst>
          </p:cNvPr>
          <p:cNvSpPr/>
          <p:nvPr/>
        </p:nvSpPr>
        <p:spPr>
          <a:xfrm>
            <a:off x="1030970" y="6281443"/>
            <a:ext cx="7351030" cy="3313903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rgbClr val="C00000"/>
                </a:solidFill>
                <a:latin typeface="Gagalin" panose="020B0604020202020204" charset="0"/>
              </a:rPr>
              <a:t>ANÁLISIS DE LA CONFIGURACIÓN ACTUAL </a:t>
            </a:r>
            <a:r>
              <a:rPr lang="es-ES" sz="2800" dirty="0">
                <a:latin typeface="Gagalin" panose="020B0604020202020204" charset="0"/>
              </a:rPr>
              <a:t>DE LAS ZONAS Y ÁREAS DE SS.SS. 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rgbClr val="C00000"/>
                </a:solidFill>
                <a:latin typeface="Gagalin" panose="020B0604020202020204" charset="0"/>
              </a:rPr>
              <a:t>ANÁLISIS DE LOS RECURSOS HUMANOS </a:t>
            </a:r>
            <a:r>
              <a:rPr lang="es-ES" sz="2800" dirty="0">
                <a:latin typeface="Gagalin" panose="020B0604020202020204" charset="0"/>
              </a:rPr>
              <a:t>QUE CONFORMAN LOS EQUIPOS DE SSAP. </a:t>
            </a:r>
          </a:p>
          <a:p>
            <a:pPr marL="342900" indent="-342900" algn="just">
              <a:spcAft>
                <a:spcPts val="12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rgbClr val="C00000"/>
                </a:solidFill>
                <a:latin typeface="Gagalin" panose="020B0604020202020204" charset="0"/>
              </a:rPr>
              <a:t>ANÁLISIS DE LA DEMANDA Y RATIOS </a:t>
            </a:r>
            <a:r>
              <a:rPr lang="es-ES" sz="2800" dirty="0">
                <a:latin typeface="Gagalin" panose="020B0604020202020204" charset="0"/>
              </a:rPr>
              <a:t>DE ATENCIÓN</a:t>
            </a:r>
          </a:p>
        </p:txBody>
      </p:sp>
      <p:sp>
        <p:nvSpPr>
          <p:cNvPr id="11" name="Rectángulo 10">
            <a:extLst>
              <a:ext uri="{FF2B5EF4-FFF2-40B4-BE49-F238E27FC236}">
                <a16:creationId xmlns:a16="http://schemas.microsoft.com/office/drawing/2014/main" id="{C71ABA75-1C82-46E0-948A-9B79FD1D9F76}"/>
              </a:ext>
            </a:extLst>
          </p:cNvPr>
          <p:cNvSpPr/>
          <p:nvPr/>
        </p:nvSpPr>
        <p:spPr>
          <a:xfrm>
            <a:off x="8883316" y="6520793"/>
            <a:ext cx="8409809" cy="2835205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4000" dirty="0">
                <a:solidFill>
                  <a:srgbClr val="008000"/>
                </a:solidFill>
                <a:latin typeface="Gagalin" panose="020B0604020202020204" charset="0"/>
              </a:rPr>
              <a:t>ESTUDIO DE DIFERENTES FÓRMULAS JURÍDICAS </a:t>
            </a:r>
            <a:r>
              <a:rPr lang="es-ES" sz="4000" dirty="0">
                <a:solidFill>
                  <a:schemeClr val="tx1"/>
                </a:solidFill>
                <a:latin typeface="Gagalin" panose="020B0604020202020204" charset="0"/>
              </a:rPr>
              <a:t>QUE MEJOREN EL MODELO PRESTACIONAL.</a:t>
            </a:r>
          </a:p>
        </p:txBody>
      </p:sp>
    </p:spTree>
    <p:extLst>
      <p:ext uri="{BB962C8B-B14F-4D97-AF65-F5344CB8AC3E}">
        <p14:creationId xmlns:p14="http://schemas.microsoft.com/office/powerpoint/2010/main" val="3443497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agen 25">
            <a:extLst>
              <a:ext uri="{FF2B5EF4-FFF2-40B4-BE49-F238E27FC236}">
                <a16:creationId xmlns:a16="http://schemas.microsoft.com/office/drawing/2014/main" id="{49CCA5A5-9BD6-4625-84F9-1B329DD6F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8" y="2995626"/>
            <a:ext cx="18288000" cy="8929673"/>
          </a:xfrm>
          <a:prstGeom prst="rect">
            <a:avLst/>
          </a:prstGeom>
        </p:spPr>
      </p:pic>
      <p:sp>
        <p:nvSpPr>
          <p:cNvPr id="35" name="TextBox 4">
            <a:extLst>
              <a:ext uri="{FF2B5EF4-FFF2-40B4-BE49-F238E27FC236}">
                <a16:creationId xmlns:a16="http://schemas.microsoft.com/office/drawing/2014/main" id="{14956D20-2E33-4A25-9072-100FACA1E34B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85B969E9-EEFA-4A12-AA17-971DBA7BC8E2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7" name="Freeform 6">
            <a:extLst>
              <a:ext uri="{FF2B5EF4-FFF2-40B4-BE49-F238E27FC236}">
                <a16:creationId xmlns:a16="http://schemas.microsoft.com/office/drawing/2014/main" id="{50ADA5CF-C262-42BA-85BF-1CA1ECB4294B}"/>
              </a:ext>
            </a:extLst>
          </p:cNvPr>
          <p:cNvSpPr/>
          <p:nvPr/>
        </p:nvSpPr>
        <p:spPr>
          <a:xfrm>
            <a:off x="4953000" y="1439657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8" name="TextBox 7">
            <a:extLst>
              <a:ext uri="{FF2B5EF4-FFF2-40B4-BE49-F238E27FC236}">
                <a16:creationId xmlns:a16="http://schemas.microsoft.com/office/drawing/2014/main" id="{F28C50D5-65CB-4F6B-974A-3A4444A00D35}"/>
              </a:ext>
            </a:extLst>
          </p:cNvPr>
          <p:cNvSpPr txBox="1"/>
          <p:nvPr/>
        </p:nvSpPr>
        <p:spPr>
          <a:xfrm>
            <a:off x="727933" y="2543130"/>
            <a:ext cx="11301259" cy="91409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8058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SOPORTE INFORMÁTICO MEDAS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91F6E4A-65B2-4203-B258-4C77E164A503}"/>
              </a:ext>
            </a:extLst>
          </p:cNvPr>
          <p:cNvSpPr txBox="1"/>
          <p:nvPr/>
        </p:nvSpPr>
        <p:spPr>
          <a:xfrm>
            <a:off x="609600" y="6104017"/>
            <a:ext cx="7262163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400" dirty="0">
                <a:latin typeface="Gagalin" panose="020B0604020202020204" charset="0"/>
              </a:rPr>
              <a:t>SE HA GENERADO UNA </a:t>
            </a:r>
            <a:r>
              <a:rPr lang="es-ES" sz="2400" dirty="0">
                <a:solidFill>
                  <a:srgbClr val="C00000"/>
                </a:solidFill>
                <a:latin typeface="Gagalin" panose="020B0604020202020204" charset="0"/>
              </a:rPr>
              <a:t>PROPUESTA DE NUEVA ESTRUCTURA</a:t>
            </a:r>
            <a:r>
              <a:rPr lang="es-ES" sz="2400" dirty="0">
                <a:latin typeface="Gagalin" panose="020B0604020202020204" charset="0"/>
              </a:rPr>
              <a:t> DE REGISTRO DE LA INFORMACIÓN.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400" dirty="0">
                <a:latin typeface="Gagalin" panose="020B0604020202020204" charset="0"/>
              </a:rPr>
              <a:t>SE HA REALIZADO PRIMER </a:t>
            </a:r>
            <a:r>
              <a:rPr lang="es-ES" sz="2400" dirty="0">
                <a:solidFill>
                  <a:srgbClr val="C00000"/>
                </a:solidFill>
                <a:latin typeface="Gagalin" panose="020B0604020202020204" charset="0"/>
              </a:rPr>
              <a:t>PROCESO DE PARTICIPACIÓN </a:t>
            </a:r>
            <a:r>
              <a:rPr lang="es-ES" sz="2400" dirty="0">
                <a:latin typeface="Gagalin" panose="020B0604020202020204" charset="0"/>
              </a:rPr>
              <a:t>MEDIANTE CUESTIONARIOS FORM.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400" dirty="0">
                <a:latin typeface="Gagalin" panose="020B0604020202020204" charset="0"/>
              </a:rPr>
              <a:t>AMPLIO </a:t>
            </a:r>
            <a:r>
              <a:rPr lang="es-ES" sz="2400" dirty="0">
                <a:solidFill>
                  <a:srgbClr val="C00000"/>
                </a:solidFill>
                <a:latin typeface="Gagalin" panose="020B0604020202020204" charset="0"/>
              </a:rPr>
              <a:t>CONSENSO</a:t>
            </a:r>
            <a:r>
              <a:rPr lang="es-ES" sz="2400" dirty="0">
                <a:latin typeface="Gagalin" panose="020B0604020202020204" charset="0"/>
              </a:rPr>
              <a:t> CON RESPECTO A LA PROPUESTA. 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400" dirty="0">
                <a:latin typeface="Gagalin" panose="020B0604020202020204" charset="0"/>
              </a:rPr>
              <a:t>LOS </a:t>
            </a:r>
            <a:r>
              <a:rPr lang="es-ES" sz="2400" dirty="0">
                <a:solidFill>
                  <a:srgbClr val="C00000"/>
                </a:solidFill>
                <a:latin typeface="Gagalin" panose="020B0604020202020204" charset="0"/>
              </a:rPr>
              <a:t>GRUPOS DE TRABAJO </a:t>
            </a:r>
            <a:r>
              <a:rPr lang="es-ES" sz="2400" dirty="0">
                <a:latin typeface="Gagalin" panose="020B0604020202020204" charset="0"/>
              </a:rPr>
              <a:t>YA HAN COMENZADO A TRABAJAR</a:t>
            </a:r>
          </a:p>
        </p:txBody>
      </p:sp>
      <p:sp>
        <p:nvSpPr>
          <p:cNvPr id="19" name="Rectángulo: esquinas redondeadas 18">
            <a:extLst>
              <a:ext uri="{FF2B5EF4-FFF2-40B4-BE49-F238E27FC236}">
                <a16:creationId xmlns:a16="http://schemas.microsoft.com/office/drawing/2014/main" id="{5C96A6C7-9BD6-43A2-A342-1089127834BC}"/>
              </a:ext>
            </a:extLst>
          </p:cNvPr>
          <p:cNvSpPr/>
          <p:nvPr/>
        </p:nvSpPr>
        <p:spPr>
          <a:xfrm>
            <a:off x="609600" y="4677711"/>
            <a:ext cx="7262164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agalin" panose="020B0604020202020204" charset="0"/>
                <a:ea typeface="Archivo Black"/>
                <a:cs typeface="Archivo Black"/>
                <a:sym typeface="Archivo Black"/>
              </a:rPr>
              <a:t>¿DÓNDE ESTAMOS AHORA?</a:t>
            </a:r>
            <a:endParaRPr lang="es-ES" sz="4400" dirty="0"/>
          </a:p>
        </p:txBody>
      </p:sp>
      <p:sp>
        <p:nvSpPr>
          <p:cNvPr id="20" name="Rectángulo: esquinas redondeadas 19">
            <a:extLst>
              <a:ext uri="{FF2B5EF4-FFF2-40B4-BE49-F238E27FC236}">
                <a16:creationId xmlns:a16="http://schemas.microsoft.com/office/drawing/2014/main" id="{096E5E38-644F-4D9C-AD94-86021AE54817}"/>
              </a:ext>
            </a:extLst>
          </p:cNvPr>
          <p:cNvSpPr/>
          <p:nvPr/>
        </p:nvSpPr>
        <p:spPr>
          <a:xfrm>
            <a:off x="8622894" y="4659664"/>
            <a:ext cx="8409809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  <a:latin typeface="Gagalin" panose="020B0604020202020204" charset="0"/>
              </a:rPr>
              <a:t>¿HACIA DÓNDE CAMINAMOS?</a:t>
            </a:r>
          </a:p>
        </p:txBody>
      </p:sp>
      <p:grpSp>
        <p:nvGrpSpPr>
          <p:cNvPr id="21" name="Diagram group">
            <a:extLst>
              <a:ext uri="{FF2B5EF4-FFF2-40B4-BE49-F238E27FC236}">
                <a16:creationId xmlns:a16="http://schemas.microsoft.com/office/drawing/2014/main" id="{6AB3CF11-2E6B-40EC-8D44-3FAD6EA8AA10}"/>
              </a:ext>
            </a:extLst>
          </p:cNvPr>
          <p:cNvGrpSpPr/>
          <p:nvPr/>
        </p:nvGrpSpPr>
        <p:grpSpPr>
          <a:xfrm>
            <a:off x="12162503" y="1824899"/>
            <a:ext cx="6056804" cy="1935819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2" name="Elipse 21">
              <a:extLst>
                <a:ext uri="{FF2B5EF4-FFF2-40B4-BE49-F238E27FC236}">
                  <a16:creationId xmlns:a16="http://schemas.microsoft.com/office/drawing/2014/main" id="{C3B0AD03-7EAA-421C-84D5-A75B414BB238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3" name="Grupo 22">
              <a:extLst>
                <a:ext uri="{FF2B5EF4-FFF2-40B4-BE49-F238E27FC236}">
                  <a16:creationId xmlns:a16="http://schemas.microsoft.com/office/drawing/2014/main" id="{F1F138B2-039E-4D85-A679-0A81F6E7D13E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4" name="Rectángulo 23">
                <a:extLst>
                  <a:ext uri="{FF2B5EF4-FFF2-40B4-BE49-F238E27FC236}">
                    <a16:creationId xmlns:a16="http://schemas.microsoft.com/office/drawing/2014/main" id="{AACA509E-BC29-4E02-948B-7413B019F818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5" name="CuadroTexto 24">
                <a:extLst>
                  <a:ext uri="{FF2B5EF4-FFF2-40B4-BE49-F238E27FC236}">
                    <a16:creationId xmlns:a16="http://schemas.microsoft.com/office/drawing/2014/main" id="{DBBC3EC9-B99D-4E17-B35A-0CD23F41511E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4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  <p:pic>
        <p:nvPicPr>
          <p:cNvPr id="2" name="Imagen 1">
            <a:extLst>
              <a:ext uri="{FF2B5EF4-FFF2-40B4-BE49-F238E27FC236}">
                <a16:creationId xmlns:a16="http://schemas.microsoft.com/office/drawing/2014/main" id="{D5FEC2BB-6D53-4010-B886-6CBFFE36703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16686" y="5840839"/>
            <a:ext cx="10302621" cy="5143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842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C5D878-5A2A-56B0-C7A2-5EF3C256B6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A70F966B-68E5-F7DC-0B7C-8ADD46FD5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619763"/>
            <a:ext cx="18288000" cy="7518105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5838CDA6-A495-709C-D25C-D28947B813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51362994"/>
              </p:ext>
            </p:extLst>
          </p:nvPr>
        </p:nvGraphicFramePr>
        <p:xfrm>
          <a:off x="8305800" y="5101818"/>
          <a:ext cx="9436436" cy="44223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" name="TextBox 5">
            <a:extLst>
              <a:ext uri="{FF2B5EF4-FFF2-40B4-BE49-F238E27FC236}">
                <a16:creationId xmlns:a16="http://schemas.microsoft.com/office/drawing/2014/main" id="{D1382697-2EAD-9A77-578B-9C110BE1279E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F122650A-664A-A551-651A-F394EF22CA6C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C494DD2-D58C-8C20-269F-3FD8CE793B4E}"/>
              </a:ext>
            </a:extLst>
          </p:cNvPr>
          <p:cNvSpPr/>
          <p:nvPr/>
        </p:nvSpPr>
        <p:spPr>
          <a:xfrm>
            <a:off x="4655062" y="145784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73202EF2-279E-48FC-86B7-B634F04816B4}"/>
              </a:ext>
            </a:extLst>
          </p:cNvPr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42104" y="1571705"/>
            <a:ext cx="3761692" cy="2817638"/>
          </a:xfrm>
          <a:prstGeom prst="rect">
            <a:avLst/>
          </a:prstGeom>
        </p:spPr>
      </p:pic>
      <p:sp>
        <p:nvSpPr>
          <p:cNvPr id="17" name="TextBox 2">
            <a:extLst>
              <a:ext uri="{FF2B5EF4-FFF2-40B4-BE49-F238E27FC236}">
                <a16:creationId xmlns:a16="http://schemas.microsoft.com/office/drawing/2014/main" id="{3AC237A6-0ADD-42AB-8D7E-CA191D23138C}"/>
              </a:ext>
            </a:extLst>
          </p:cNvPr>
          <p:cNvSpPr txBox="1"/>
          <p:nvPr/>
        </p:nvSpPr>
        <p:spPr>
          <a:xfrm>
            <a:off x="4848768" y="2168771"/>
            <a:ext cx="11534231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s-ES" sz="3600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Contexto nacional de los Servicios sociales. </a:t>
            </a:r>
          </a:p>
          <a:p>
            <a:pPr lvl="0" algn="ctr">
              <a:spcBef>
                <a:spcPct val="0"/>
              </a:spcBef>
            </a:pPr>
            <a:r>
              <a:rPr lang="es-ES" sz="4000" i="1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“Informe modernización de los Servicios sociales en España”.- </a:t>
            </a:r>
            <a:r>
              <a:rPr lang="es-ES" sz="4000" i="1" cap="all" dirty="0" err="1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ocde</a:t>
            </a:r>
            <a:r>
              <a:rPr lang="es-ES" sz="4000" i="1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 (2022)</a:t>
            </a:r>
            <a:r>
              <a:rPr lang="es-ES" sz="40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 </a:t>
            </a:r>
            <a:endParaRPr lang="es-ES" sz="3600" cap="all" dirty="0">
              <a:solidFill>
                <a:srgbClr val="000000"/>
              </a:solidFill>
              <a:latin typeface="Angsana New" panose="02020603050405020304" pitchFamily="18" charset="-34"/>
              <a:ea typeface="Gagalin"/>
              <a:cs typeface="Angsana New" panose="02020603050405020304" pitchFamily="18" charset="-34"/>
              <a:sym typeface="Gagalin"/>
            </a:endParaRPr>
          </a:p>
        </p:txBody>
      </p:sp>
      <p:sp>
        <p:nvSpPr>
          <p:cNvPr id="19" name="Rectángulo 18">
            <a:extLst>
              <a:ext uri="{FF2B5EF4-FFF2-40B4-BE49-F238E27FC236}">
                <a16:creationId xmlns:a16="http://schemas.microsoft.com/office/drawing/2014/main" id="{6BDBCFE9-DDF4-47B3-8373-5A27F562ABE9}"/>
              </a:ext>
            </a:extLst>
          </p:cNvPr>
          <p:cNvSpPr/>
          <p:nvPr/>
        </p:nvSpPr>
        <p:spPr>
          <a:xfrm>
            <a:off x="4495800" y="3619763"/>
            <a:ext cx="11668584" cy="646331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742950" indent="-742950" algn="ctr">
              <a:buFont typeface="+mj-lt"/>
              <a:buAutoNum type="arabicPeriod"/>
            </a:pPr>
            <a:r>
              <a:rPr lang="es-ES" sz="3600" dirty="0">
                <a:solidFill>
                  <a:srgbClr val="0070C0"/>
                </a:solidFill>
                <a:latin typeface="Gagalin"/>
              </a:rPr>
              <a:t>clarificar el alcance  de los servicios sociales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748F2FC-0B0F-4034-A1EC-6A3852C681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01891152"/>
              </p:ext>
            </p:extLst>
          </p:nvPr>
        </p:nvGraphicFramePr>
        <p:xfrm>
          <a:off x="1689707" y="4624600"/>
          <a:ext cx="15429380" cy="56522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</p:spTree>
    <p:extLst>
      <p:ext uri="{BB962C8B-B14F-4D97-AF65-F5344CB8AC3E}">
        <p14:creationId xmlns:p14="http://schemas.microsoft.com/office/powerpoint/2010/main" val="12606223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Imagen 19">
            <a:extLst>
              <a:ext uri="{FF2B5EF4-FFF2-40B4-BE49-F238E27FC236}">
                <a16:creationId xmlns:a16="http://schemas.microsoft.com/office/drawing/2014/main" id="{1BE715C8-142A-4471-9A78-CE670D54B8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21" y="3864705"/>
            <a:ext cx="18288000" cy="8898795"/>
          </a:xfrm>
          <a:prstGeom prst="rect">
            <a:avLst/>
          </a:prstGeom>
        </p:spPr>
      </p:pic>
      <p:sp>
        <p:nvSpPr>
          <p:cNvPr id="21" name="Rectángulo: esquinas redondeadas 20">
            <a:extLst>
              <a:ext uri="{FF2B5EF4-FFF2-40B4-BE49-F238E27FC236}">
                <a16:creationId xmlns:a16="http://schemas.microsoft.com/office/drawing/2014/main" id="{DA73CC9B-F45E-46BF-A4B3-DD289D0412B1}"/>
              </a:ext>
            </a:extLst>
          </p:cNvPr>
          <p:cNvSpPr/>
          <p:nvPr/>
        </p:nvSpPr>
        <p:spPr>
          <a:xfrm>
            <a:off x="1066800" y="5466580"/>
            <a:ext cx="7262164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Gagalin" panose="020B0604020202020204" charset="0"/>
                <a:ea typeface="Archivo Black"/>
                <a:cs typeface="Archivo Black"/>
                <a:sym typeface="Archivo Black"/>
              </a:rPr>
              <a:t>¿DÓNDE ESTAMOS AHORA?</a:t>
            </a:r>
            <a:endParaRPr lang="es-ES" sz="4400" dirty="0"/>
          </a:p>
        </p:txBody>
      </p:sp>
      <p:sp>
        <p:nvSpPr>
          <p:cNvPr id="22" name="Rectángulo: esquinas redondeadas 21">
            <a:extLst>
              <a:ext uri="{FF2B5EF4-FFF2-40B4-BE49-F238E27FC236}">
                <a16:creationId xmlns:a16="http://schemas.microsoft.com/office/drawing/2014/main" id="{E9414ABE-DBCE-42F7-81F8-5FD58299E4B4}"/>
              </a:ext>
            </a:extLst>
          </p:cNvPr>
          <p:cNvSpPr/>
          <p:nvPr/>
        </p:nvSpPr>
        <p:spPr>
          <a:xfrm>
            <a:off x="8883051" y="5483025"/>
            <a:ext cx="8409809" cy="1163127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s-ES" sz="4400" dirty="0">
                <a:solidFill>
                  <a:schemeClr val="bg1"/>
                </a:solidFill>
                <a:latin typeface="Gagalin" panose="020B0604020202020204" charset="0"/>
              </a:rPr>
              <a:t>¿HACIA DÓNDE CAMINAMOS?</a:t>
            </a:r>
          </a:p>
        </p:txBody>
      </p:sp>
      <p:sp>
        <p:nvSpPr>
          <p:cNvPr id="2" name="TextBox 2"/>
          <p:cNvSpPr txBox="1"/>
          <p:nvPr/>
        </p:nvSpPr>
        <p:spPr>
          <a:xfrm>
            <a:off x="1428094" y="3250463"/>
            <a:ext cx="10920663" cy="78226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611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0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Gagalin"/>
                <a:ea typeface="Gagalin"/>
                <a:cs typeface="Gagalin"/>
                <a:sym typeface="Gagalin"/>
              </a:rPr>
              <a:t>MAPA DE INCLUSIÓN SOCIAL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5" name="Freeform 5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Freeform 6"/>
          <p:cNvSpPr/>
          <p:nvPr/>
        </p:nvSpPr>
        <p:spPr>
          <a:xfrm>
            <a:off x="4876800" y="1401707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15642754-0143-4F84-840B-F18C21A47768}"/>
              </a:ext>
            </a:extLst>
          </p:cNvPr>
          <p:cNvSpPr txBox="1"/>
          <p:nvPr/>
        </p:nvSpPr>
        <p:spPr>
          <a:xfrm>
            <a:off x="1034716" y="6787164"/>
            <a:ext cx="7294248" cy="37240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800" dirty="0">
                <a:solidFill>
                  <a:schemeClr val="accent2"/>
                </a:solidFill>
                <a:latin typeface="Gagalin" panose="020B0604020202020204" charset="0"/>
              </a:rPr>
              <a:t>ANÁLISIS DE LOS PROYECTOS </a:t>
            </a:r>
            <a:r>
              <a:rPr lang="es-ES" sz="2800" dirty="0">
                <a:latin typeface="Gagalin" panose="020B0604020202020204" charset="0"/>
              </a:rPr>
              <a:t>DE INCLUSIÓN E IRPF FINANCIACIADOS. EFECTOS Y RESULTADOS OBTENIDOS. </a:t>
            </a:r>
          </a:p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800" dirty="0">
                <a:solidFill>
                  <a:schemeClr val="accent2"/>
                </a:solidFill>
                <a:latin typeface="Gagalin" panose="020B0604020202020204" charset="0"/>
              </a:rPr>
              <a:t>ESTRATEGIA</a:t>
            </a:r>
            <a:r>
              <a:rPr lang="es-ES" sz="2800" dirty="0">
                <a:latin typeface="Gagalin" panose="020B0604020202020204" charset="0"/>
              </a:rPr>
              <a:t> DE LAS PERSONAS SIN HOGAR.</a:t>
            </a:r>
          </a:p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800" dirty="0">
                <a:solidFill>
                  <a:schemeClr val="accent2"/>
                </a:solidFill>
                <a:latin typeface="Gagalin" panose="020B0604020202020204" charset="0"/>
              </a:rPr>
              <a:t>ESTRATEGIA</a:t>
            </a:r>
            <a:r>
              <a:rPr lang="es-ES" sz="2800" dirty="0">
                <a:latin typeface="Gagalin" panose="020B0604020202020204" charset="0"/>
              </a:rPr>
              <a:t> CONTRA LA POBREZA Y LA EXCLUSIÓN SOCIAL.</a:t>
            </a:r>
          </a:p>
          <a:p>
            <a:pPr marL="342900" marR="0" lvl="0" indent="-342900" algn="just" fontAlgn="auto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r>
              <a:rPr lang="es-ES" sz="2800" dirty="0">
                <a:solidFill>
                  <a:schemeClr val="accent2"/>
                </a:solidFill>
                <a:latin typeface="Gagalin" panose="020B0604020202020204" charset="0"/>
              </a:rPr>
              <a:t>ESTRATEGIA</a:t>
            </a:r>
            <a:r>
              <a:rPr lang="es-ES" sz="2800" dirty="0">
                <a:latin typeface="Gagalin" panose="020B0604020202020204" charset="0"/>
              </a:rPr>
              <a:t> DIRIGIDA AL PUEBLO GITANO.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Wingdings" panose="05000000000000000000" pitchFamily="2" charset="2"/>
              <a:buChar char="q"/>
              <a:tabLst/>
              <a:defRPr/>
            </a:pPr>
            <a:endParaRPr kumimoji="0" lang="es-ES" sz="20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Gagalin" panose="020B0604020202020204" charset="0"/>
            </a:endParaRP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9BD38CB1-5CD7-459D-9F12-68B473F9A64F}"/>
              </a:ext>
            </a:extLst>
          </p:cNvPr>
          <p:cNvSpPr txBox="1"/>
          <p:nvPr/>
        </p:nvSpPr>
        <p:spPr>
          <a:xfrm>
            <a:off x="8883051" y="6979172"/>
            <a:ext cx="8600157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solidFill>
                  <a:srgbClr val="008000"/>
                </a:solidFill>
                <a:latin typeface="Gagalin" panose="020B0604020202020204" charset="0"/>
              </a:rPr>
              <a:t>REORIENTAR Y REDEFINIR LOS PROYECTOS </a:t>
            </a:r>
            <a:r>
              <a:rPr lang="es-ES" sz="2800" dirty="0">
                <a:latin typeface="Gagalin" panose="020B0604020202020204" charset="0"/>
              </a:rPr>
              <a:t>DE INCLUSIÓN SOCIAL EN EL TERRITORIO.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latin typeface="Gagalin" panose="020B0604020202020204" charset="0"/>
              </a:rPr>
              <a:t>ELABORAR UN MAPA REGIONAL DE INCLUSIÓN SOCIAL.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latin typeface="Gagalin" panose="020B0604020202020204" charset="0"/>
              </a:rPr>
              <a:t>DESPLIEGUE DE LAS </a:t>
            </a:r>
            <a:r>
              <a:rPr lang="es-ES" sz="2800" dirty="0">
                <a:solidFill>
                  <a:srgbClr val="008000"/>
                </a:solidFill>
                <a:latin typeface="Gagalin" panose="020B0604020202020204" charset="0"/>
              </a:rPr>
              <a:t>ESTRATEGIAS</a:t>
            </a:r>
            <a:r>
              <a:rPr lang="es-ES" sz="2800" dirty="0">
                <a:latin typeface="Gagalin" panose="020B0604020202020204" charset="0"/>
              </a:rPr>
              <a:t>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latin typeface="Gagalin" panose="020B0604020202020204" charset="0"/>
              </a:rPr>
              <a:t>IMPLANTACIÓN DE UN </a:t>
            </a:r>
            <a:r>
              <a:rPr lang="es-ES" sz="2800" dirty="0">
                <a:solidFill>
                  <a:srgbClr val="008000"/>
                </a:solidFill>
                <a:latin typeface="Gagalin" panose="020B0604020202020204" charset="0"/>
              </a:rPr>
              <a:t>MODELO DE INTERVENCIÓN COMUNITARIA.</a:t>
            </a:r>
          </a:p>
          <a:p>
            <a:pPr marL="342900" indent="-342900" algn="just">
              <a:spcAft>
                <a:spcPts val="600"/>
              </a:spcAft>
              <a:buFont typeface="Wingdings" panose="05000000000000000000" pitchFamily="2" charset="2"/>
              <a:buChar char="q"/>
            </a:pPr>
            <a:r>
              <a:rPr lang="es-ES" sz="2800" dirty="0">
                <a:latin typeface="Gagalin" panose="020B0604020202020204" charset="0"/>
              </a:rPr>
              <a:t> VALIDAR </a:t>
            </a:r>
            <a:r>
              <a:rPr lang="es-ES" sz="2800" dirty="0">
                <a:solidFill>
                  <a:srgbClr val="008000"/>
                </a:solidFill>
                <a:latin typeface="Gagalin" panose="020B0604020202020204" charset="0"/>
              </a:rPr>
              <a:t>PROCESOS DE TRABAJO EFICIENTES </a:t>
            </a:r>
            <a:r>
              <a:rPr lang="es-ES" sz="2800" dirty="0">
                <a:latin typeface="Gagalin" panose="020B0604020202020204" charset="0"/>
              </a:rPr>
              <a:t>QUE DEN  RESPUESTA A LOS COMPLEJOS PROCESOS DE DESVINCULACIÓN Y EXCLUSIÓN SOCIAL  </a:t>
            </a:r>
          </a:p>
        </p:txBody>
      </p:sp>
      <p:grpSp>
        <p:nvGrpSpPr>
          <p:cNvPr id="23" name="Diagram group">
            <a:extLst>
              <a:ext uri="{FF2B5EF4-FFF2-40B4-BE49-F238E27FC236}">
                <a16:creationId xmlns:a16="http://schemas.microsoft.com/office/drawing/2014/main" id="{A3D48FFD-E14F-4C04-AFFB-0E3B8B02589F}"/>
              </a:ext>
            </a:extLst>
          </p:cNvPr>
          <p:cNvGrpSpPr/>
          <p:nvPr/>
        </p:nvGrpSpPr>
        <p:grpSpPr>
          <a:xfrm>
            <a:off x="12227185" y="1811112"/>
            <a:ext cx="6056804" cy="1935819"/>
            <a:chOff x="6896790" y="3078011"/>
            <a:chExt cx="8077623" cy="2725734"/>
          </a:xfrm>
          <a:scene3d>
            <a:camera prst="perspectiveLeft" zoom="91000"/>
            <a:lightRig rig="threePt" dir="t">
              <a:rot lat="0" lon="0" rev="20640000"/>
            </a:lightRig>
          </a:scene3d>
        </p:grpSpPr>
        <p:sp>
          <p:nvSpPr>
            <p:cNvPr id="24" name="Elipse 23">
              <a:extLst>
                <a:ext uri="{FF2B5EF4-FFF2-40B4-BE49-F238E27FC236}">
                  <a16:creationId xmlns:a16="http://schemas.microsoft.com/office/drawing/2014/main" id="{FD013093-17BE-4B89-8811-BBCA265005AE}"/>
                </a:ext>
              </a:extLst>
            </p:cNvPr>
            <p:cNvSpPr/>
            <p:nvPr/>
          </p:nvSpPr>
          <p:spPr>
            <a:xfrm>
              <a:off x="6896790" y="3078011"/>
              <a:ext cx="2914270" cy="2725734"/>
            </a:xfrm>
            <a:prstGeom prst="ellipse">
              <a:avLst/>
            </a:prstGeom>
            <a:blipFill rotWithShape="1">
              <a:blip r:embed="rId5"/>
              <a:srcRect/>
              <a:stretch>
                <a:fillRect t="-29000" b="-29000"/>
              </a:stretch>
            </a:blipFill>
            <a:sp3d extrusionH="50600" prstMaterial="plastic">
              <a:bevelT w="101600" h="80600" prst="relaxedInset"/>
              <a:bevelB w="80600" h="80600" prst="relaxedInset"/>
            </a:sp3d>
          </p:spPr>
          <p:style>
            <a:lnRef idx="0">
              <a:schemeClr val="dk2">
                <a:shade val="80000"/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1">
              <a:schemeClr val="dk2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/>
            <a:lstStyle/>
            <a:p>
              <a:endParaRPr lang="es-ES"/>
            </a:p>
          </p:txBody>
        </p:sp>
        <p:grpSp>
          <p:nvGrpSpPr>
            <p:cNvPr id="25" name="Grupo 24">
              <a:extLst>
                <a:ext uri="{FF2B5EF4-FFF2-40B4-BE49-F238E27FC236}">
                  <a16:creationId xmlns:a16="http://schemas.microsoft.com/office/drawing/2014/main" id="{AE210555-5BD8-498B-9370-E02AF242D55F}"/>
                </a:ext>
              </a:extLst>
            </p:cNvPr>
            <p:cNvGrpSpPr/>
            <p:nvPr/>
          </p:nvGrpSpPr>
          <p:grpSpPr>
            <a:xfrm>
              <a:off x="9413714" y="3381090"/>
              <a:ext cx="5560699" cy="2119577"/>
              <a:chOff x="9413714" y="3381090"/>
              <a:chExt cx="5560699" cy="2119577"/>
            </a:xfrm>
          </p:grpSpPr>
          <p:sp>
            <p:nvSpPr>
              <p:cNvPr id="26" name="Rectángulo 25">
                <a:extLst>
                  <a:ext uri="{FF2B5EF4-FFF2-40B4-BE49-F238E27FC236}">
                    <a16:creationId xmlns:a16="http://schemas.microsoft.com/office/drawing/2014/main" id="{E212E2B1-5272-4ABB-81AB-437044C217AD}"/>
                  </a:ext>
                </a:extLst>
              </p:cNvPr>
              <p:cNvSpPr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hemeClr val="dk2">
                  <a:alpha val="0"/>
                  <a:hueOff val="0"/>
                  <a:satOff val="0"/>
                  <a:lumOff val="0"/>
                  <a:alphaOff val="0"/>
                </a:schemeClr>
              </a:lnRef>
              <a:fill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/>
              <a:lstStyle/>
              <a:p>
                <a:endParaRPr lang="es-ES"/>
              </a:p>
            </p:txBody>
          </p:sp>
          <p:sp>
            <p:nvSpPr>
              <p:cNvPr id="27" name="CuadroTexto 26">
                <a:extLst>
                  <a:ext uri="{FF2B5EF4-FFF2-40B4-BE49-F238E27FC236}">
                    <a16:creationId xmlns:a16="http://schemas.microsoft.com/office/drawing/2014/main" id="{E4D128BD-9AD0-4DD3-9341-66B8766EDAB4}"/>
                  </a:ext>
                </a:extLst>
              </p:cNvPr>
              <p:cNvSpPr txBox="1"/>
              <p:nvPr/>
            </p:nvSpPr>
            <p:spPr>
              <a:xfrm>
                <a:off x="9413714" y="3381090"/>
                <a:ext cx="5560699" cy="2119577"/>
              </a:xfrm>
              <a:prstGeom prst="rect">
                <a:avLst/>
              </a:prstGeom>
            </p:spPr>
            <p:style>
              <a:lnRef idx="0">
                <a:scrgbClr r="0" g="0" b="0"/>
              </a:lnRef>
              <a:fillRef idx="0">
                <a:scrgbClr r="0" g="0" b="0"/>
              </a:fillRef>
              <a:effectRef idx="0">
                <a:scrgbClr r="0" g="0" b="0"/>
              </a:effectRef>
              <a:fontRef idx="minor">
                <a:schemeClr val="tx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47650" tIns="0" rIns="247650" bIns="0" numCol="1" spcCol="1270" anchor="ctr" anchorCtr="0">
                <a:noAutofit/>
              </a:bodyPr>
              <a:lstStyle/>
              <a:p>
                <a:pPr marL="0" lvl="0" indent="0" algn="ctr" defTabSz="2889250">
                  <a:lnSpc>
                    <a:spcPct val="90000"/>
                  </a:lnSpc>
                  <a:spcBef>
                    <a:spcPct val="0"/>
                  </a:spcBef>
                  <a:spcAft>
                    <a:spcPct val="35000"/>
                  </a:spcAft>
                  <a:buNone/>
                </a:pPr>
                <a:r>
                  <a:rPr lang="es-ES" sz="4400" kern="1200" dirty="0">
                    <a:solidFill>
                      <a:srgbClr val="008000"/>
                    </a:solidFill>
                    <a:latin typeface="Gagalin" panose="020B0604020202020204" charset="0"/>
                  </a:rPr>
                  <a:t>¿HACIA DÓNDE CAMINAMOS?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D1A2D-CBC5-A17D-B111-99EFD522D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0D6F6599-0824-4951-863B-9EED4CA72269}"/>
              </a:ext>
            </a:extLst>
          </p:cNvPr>
          <p:cNvGrpSpPr/>
          <p:nvPr/>
        </p:nvGrpSpPr>
        <p:grpSpPr>
          <a:xfrm>
            <a:off x="0" y="1377309"/>
            <a:ext cx="18288000" cy="9930267"/>
            <a:chOff x="0" y="2065076"/>
            <a:chExt cx="18288000" cy="9203499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415BB1C4-EED2-8219-50AE-B5246CB75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065076"/>
              <a:ext cx="18288000" cy="9203499"/>
            </a:xfrm>
            <a:prstGeom prst="rect">
              <a:avLst/>
            </a:prstGeom>
          </p:spPr>
        </p:pic>
        <p:graphicFrame>
          <p:nvGraphicFramePr>
            <p:cNvPr id="14" name="Diagrama 13">
              <a:extLst>
                <a:ext uri="{FF2B5EF4-FFF2-40B4-BE49-F238E27FC236}">
                  <a16:creationId xmlns:a16="http://schemas.microsoft.com/office/drawing/2014/main" id="{D15FF02C-DB5E-7F25-94EE-CF8D511745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154762053"/>
                </p:ext>
              </p:extLst>
            </p:nvPr>
          </p:nvGraphicFramePr>
          <p:xfrm>
            <a:off x="6834340" y="3049320"/>
            <a:ext cx="11301259" cy="731217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70EEAE5-B81C-E872-BFE1-EBE535F25089}"/>
                </a:ext>
              </a:extLst>
            </p:cNvPr>
            <p:cNvSpPr/>
            <p:nvPr/>
          </p:nvSpPr>
          <p:spPr>
            <a:xfrm rot="1083205">
              <a:off x="4996533" y="2936560"/>
              <a:ext cx="2973667" cy="1989379"/>
            </a:xfrm>
            <a:custGeom>
              <a:avLst/>
              <a:gdLst/>
              <a:ahLst/>
              <a:cxnLst/>
              <a:rect l="l" t="t" r="r" b="b"/>
              <a:pathLst>
                <a:path w="4105085" h="2754139">
                  <a:moveTo>
                    <a:pt x="0" y="0"/>
                  </a:moveTo>
                  <a:lnTo>
                    <a:pt x="4105085" y="0"/>
                  </a:lnTo>
                  <a:lnTo>
                    <a:pt x="4105085" y="2754139"/>
                  </a:lnTo>
                  <a:lnTo>
                    <a:pt x="0" y="27541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ES" dirty="0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85886EE6-B368-2294-0893-AF4B2E747532}"/>
              </a:ext>
            </a:extLst>
          </p:cNvPr>
          <p:cNvSpPr txBox="1"/>
          <p:nvPr/>
        </p:nvSpPr>
        <p:spPr>
          <a:xfrm>
            <a:off x="2566960" y="140223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940A643-1686-04DD-58F8-AB767A12F457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63A3E7B-039E-F215-8D20-CD07B4933DF5}"/>
              </a:ext>
            </a:extLst>
          </p:cNvPr>
          <p:cNvSpPr/>
          <p:nvPr/>
        </p:nvSpPr>
        <p:spPr>
          <a:xfrm>
            <a:off x="3609473" y="549758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30033F9F-2664-46B8-87AE-D867AC8736B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26125433"/>
              </p:ext>
            </p:extLst>
          </p:nvPr>
        </p:nvGraphicFramePr>
        <p:xfrm>
          <a:off x="-1" y="3037206"/>
          <a:ext cx="7162801" cy="64869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  <p:sp>
        <p:nvSpPr>
          <p:cNvPr id="19" name="TextBox 2">
            <a:extLst>
              <a:ext uri="{FF2B5EF4-FFF2-40B4-BE49-F238E27FC236}">
                <a16:creationId xmlns:a16="http://schemas.microsoft.com/office/drawing/2014/main" id="{7E580E41-8511-4F53-BA33-9114A279B80F}"/>
              </a:ext>
            </a:extLst>
          </p:cNvPr>
          <p:cNvSpPr txBox="1"/>
          <p:nvPr/>
        </p:nvSpPr>
        <p:spPr>
          <a:xfrm>
            <a:off x="4968492" y="950409"/>
            <a:ext cx="9799628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s-ES" sz="3600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Contexto nacional de los Servicios sociales. </a:t>
            </a:r>
          </a:p>
          <a:p>
            <a:pPr lvl="0" algn="ctr">
              <a:spcBef>
                <a:spcPct val="0"/>
              </a:spcBef>
            </a:pPr>
            <a:r>
              <a:rPr lang="es-ES" sz="4000" i="1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“Informe modernización de los Servicios sociales en España”.- </a:t>
            </a:r>
            <a:r>
              <a:rPr lang="es-ES" sz="4000" i="1" cap="all" dirty="0" err="1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ocde</a:t>
            </a:r>
            <a:r>
              <a:rPr lang="es-ES" sz="40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 </a:t>
            </a:r>
            <a:endParaRPr lang="es-ES" sz="3600" cap="all" dirty="0">
              <a:solidFill>
                <a:srgbClr val="000000"/>
              </a:solidFill>
              <a:latin typeface="Angsana New" panose="02020603050405020304" pitchFamily="18" charset="-34"/>
              <a:ea typeface="Gagalin"/>
              <a:cs typeface="Angsana New" panose="02020603050405020304" pitchFamily="18" charset="-34"/>
              <a:sym typeface="Gagalin"/>
            </a:endParaRPr>
          </a:p>
        </p:txBody>
      </p:sp>
      <p:pic>
        <p:nvPicPr>
          <p:cNvPr id="21" name="Imagen 20">
            <a:extLst>
              <a:ext uri="{FF2B5EF4-FFF2-40B4-BE49-F238E27FC236}">
                <a16:creationId xmlns:a16="http://schemas.microsoft.com/office/drawing/2014/main" id="{8E15A911-FDFE-4C69-AD8D-27FAB78EB0C1}"/>
              </a:ext>
            </a:extLst>
          </p:cNvPr>
          <p:cNvPicPr>
            <a:picLocks noChangeAspect="1"/>
          </p:cNvPicPr>
          <p:nvPr/>
        </p:nvPicPr>
        <p:blipFill>
          <a:blip r:embed="rId1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999479" y="-134501"/>
            <a:ext cx="3761692" cy="281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5833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4D1A2D-CBC5-A17D-B111-99EFD522DC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upo 16">
            <a:extLst>
              <a:ext uri="{FF2B5EF4-FFF2-40B4-BE49-F238E27FC236}">
                <a16:creationId xmlns:a16="http://schemas.microsoft.com/office/drawing/2014/main" id="{0D6F6599-0824-4951-863B-9EED4CA72269}"/>
              </a:ext>
            </a:extLst>
          </p:cNvPr>
          <p:cNvGrpSpPr/>
          <p:nvPr/>
        </p:nvGrpSpPr>
        <p:grpSpPr>
          <a:xfrm>
            <a:off x="0" y="3771900"/>
            <a:ext cx="18288000" cy="7446983"/>
            <a:chOff x="0" y="2065076"/>
            <a:chExt cx="18288000" cy="9203499"/>
          </a:xfrm>
        </p:grpSpPr>
        <p:pic>
          <p:nvPicPr>
            <p:cNvPr id="10" name="Imagen 9">
              <a:extLst>
                <a:ext uri="{FF2B5EF4-FFF2-40B4-BE49-F238E27FC236}">
                  <a16:creationId xmlns:a16="http://schemas.microsoft.com/office/drawing/2014/main" id="{415BB1C4-EED2-8219-50AE-B5246CB75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2065076"/>
              <a:ext cx="18288000" cy="9203499"/>
            </a:xfrm>
            <a:prstGeom prst="rect">
              <a:avLst/>
            </a:prstGeom>
          </p:spPr>
        </p:pic>
        <p:graphicFrame>
          <p:nvGraphicFramePr>
            <p:cNvPr id="14" name="Diagrama 13">
              <a:extLst>
                <a:ext uri="{FF2B5EF4-FFF2-40B4-BE49-F238E27FC236}">
                  <a16:creationId xmlns:a16="http://schemas.microsoft.com/office/drawing/2014/main" id="{D15FF02C-DB5E-7F25-94EE-CF8D511745B3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2228170808"/>
                </p:ext>
              </p:extLst>
            </p:nvPr>
          </p:nvGraphicFramePr>
          <p:xfrm>
            <a:off x="3038016" y="3129796"/>
            <a:ext cx="11301259" cy="7312176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3" name="Freeform 3">
              <a:extLst>
                <a:ext uri="{FF2B5EF4-FFF2-40B4-BE49-F238E27FC236}">
                  <a16:creationId xmlns:a16="http://schemas.microsoft.com/office/drawing/2014/main" id="{670EEAE5-B81C-E872-BFE1-EBE535F25089}"/>
                </a:ext>
              </a:extLst>
            </p:cNvPr>
            <p:cNvSpPr/>
            <p:nvPr/>
          </p:nvSpPr>
          <p:spPr>
            <a:xfrm rot="1083205">
              <a:off x="7150043" y="3394299"/>
              <a:ext cx="3214402" cy="2794695"/>
            </a:xfrm>
            <a:custGeom>
              <a:avLst/>
              <a:gdLst/>
              <a:ahLst/>
              <a:cxnLst/>
              <a:rect l="l" t="t" r="r" b="b"/>
              <a:pathLst>
                <a:path w="4105085" h="2754139">
                  <a:moveTo>
                    <a:pt x="0" y="0"/>
                  </a:moveTo>
                  <a:lnTo>
                    <a:pt x="4105085" y="0"/>
                  </a:lnTo>
                  <a:lnTo>
                    <a:pt x="4105085" y="2754139"/>
                  </a:lnTo>
                  <a:lnTo>
                    <a:pt x="0" y="2754139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s-ES" dirty="0"/>
            </a:p>
          </p:txBody>
        </p:sp>
      </p:grpSp>
      <p:sp>
        <p:nvSpPr>
          <p:cNvPr id="5" name="TextBox 5">
            <a:extLst>
              <a:ext uri="{FF2B5EF4-FFF2-40B4-BE49-F238E27FC236}">
                <a16:creationId xmlns:a16="http://schemas.microsoft.com/office/drawing/2014/main" id="{85886EE6-B368-2294-0893-AF4B2E747532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799"/>
              </a:lnSpc>
            </a:pPr>
            <a:r>
              <a:rPr lang="en-US" sz="3999" dirty="0">
                <a:solidFill>
                  <a:srgbClr val="1800AD"/>
                </a:solidFill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940A643-1686-04DD-58F8-AB767A12F457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63A3E7B-039E-F215-8D20-CD07B4933DF5}"/>
              </a:ext>
            </a:extLst>
          </p:cNvPr>
          <p:cNvSpPr/>
          <p:nvPr/>
        </p:nvSpPr>
        <p:spPr>
          <a:xfrm>
            <a:off x="4953000" y="1438327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s-ES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286B9DCB-8A40-406A-8DFB-382E671383BC}"/>
              </a:ext>
            </a:extLst>
          </p:cNvPr>
          <p:cNvSpPr txBox="1"/>
          <p:nvPr/>
        </p:nvSpPr>
        <p:spPr>
          <a:xfrm>
            <a:off x="4848769" y="2168771"/>
            <a:ext cx="9799628" cy="1169551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ctr">
              <a:spcBef>
                <a:spcPct val="0"/>
              </a:spcBef>
            </a:pPr>
            <a:r>
              <a:rPr lang="es-ES" sz="3600" dirty="0">
                <a:solidFill>
                  <a:srgbClr val="000000"/>
                </a:solidFill>
                <a:latin typeface="Gagalin"/>
                <a:ea typeface="Gagalin"/>
                <a:cs typeface="Gagalin"/>
                <a:sym typeface="Gagalin"/>
              </a:rPr>
              <a:t>Contexto nacional de los Servicios sociales. </a:t>
            </a:r>
          </a:p>
          <a:p>
            <a:pPr lvl="0" algn="ctr">
              <a:spcBef>
                <a:spcPct val="0"/>
              </a:spcBef>
            </a:pPr>
            <a:r>
              <a:rPr lang="es-ES" sz="4000" i="1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“Informe modernización de los Servicios sociales en España”.- </a:t>
            </a:r>
            <a:r>
              <a:rPr lang="es-ES" sz="4000" i="1" cap="all" dirty="0" err="1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ocde</a:t>
            </a:r>
            <a:r>
              <a:rPr lang="es-ES" sz="40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rPr>
              <a:t> </a:t>
            </a:r>
            <a:endParaRPr lang="es-ES" sz="3600" cap="all" dirty="0">
              <a:solidFill>
                <a:srgbClr val="000000"/>
              </a:solidFill>
              <a:latin typeface="Angsana New" panose="02020603050405020304" pitchFamily="18" charset="-34"/>
              <a:ea typeface="Gagalin"/>
              <a:cs typeface="Angsana New" panose="02020603050405020304" pitchFamily="18" charset="-34"/>
              <a:sym typeface="Gagalin"/>
            </a:endParaRPr>
          </a:p>
        </p:txBody>
      </p:sp>
      <p:sp>
        <p:nvSpPr>
          <p:cNvPr id="12" name="Rectángulo 11">
            <a:extLst>
              <a:ext uri="{FF2B5EF4-FFF2-40B4-BE49-F238E27FC236}">
                <a16:creationId xmlns:a16="http://schemas.microsoft.com/office/drawing/2014/main" id="{EA63210E-75ED-4FA0-9645-E01E0C618AD0}"/>
              </a:ext>
            </a:extLst>
          </p:cNvPr>
          <p:cNvSpPr/>
          <p:nvPr/>
        </p:nvSpPr>
        <p:spPr>
          <a:xfrm>
            <a:off x="4495800" y="3619763"/>
            <a:ext cx="11668584" cy="646331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marL="742950" indent="-742950" algn="ctr">
              <a:buFont typeface="+mj-lt"/>
              <a:buAutoNum type="arabicPeriod"/>
            </a:pPr>
            <a:r>
              <a:rPr lang="es-ES" sz="3600" dirty="0">
                <a:solidFill>
                  <a:srgbClr val="0070C0"/>
                </a:solidFill>
                <a:latin typeface="Gagalin"/>
              </a:rPr>
              <a:t>clarificar el alcance  de los servicios sociales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830CE6F9-FB4E-493B-A0FE-F3DCE092886F}"/>
              </a:ext>
            </a:extLst>
          </p:cNvPr>
          <p:cNvPicPr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476282" y="1720037"/>
            <a:ext cx="3761692" cy="2817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987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CBAD56AC-11A1-4C58-8957-1DF8EC6759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01450"/>
            <a:ext cx="18288000" cy="7923140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D280220C-9ECE-402F-AC7B-88639FA2ACA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92145021"/>
              </p:ext>
            </p:extLst>
          </p:nvPr>
        </p:nvGraphicFramePr>
        <p:xfrm>
          <a:off x="7245442" y="4277390"/>
          <a:ext cx="10585358" cy="64083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B072C855-9AE3-4224-A284-DEA38477EBD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5202173"/>
              </p:ext>
            </p:extLst>
          </p:nvPr>
        </p:nvGraphicFramePr>
        <p:xfrm>
          <a:off x="178621" y="3520431"/>
          <a:ext cx="6298379" cy="68006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reeform 3"/>
          <p:cNvSpPr/>
          <p:nvPr/>
        </p:nvSpPr>
        <p:spPr>
          <a:xfrm rot="397752">
            <a:off x="5888550" y="4602367"/>
            <a:ext cx="2713784" cy="1737472"/>
          </a:xfrm>
          <a:custGeom>
            <a:avLst/>
            <a:gdLst/>
            <a:ahLst/>
            <a:cxnLst/>
            <a:rect l="l" t="t" r="r" b="b"/>
            <a:pathLst>
              <a:path w="4105085" h="2754139">
                <a:moveTo>
                  <a:pt x="0" y="0"/>
                </a:moveTo>
                <a:lnTo>
                  <a:pt x="4105085" y="0"/>
                </a:lnTo>
                <a:lnTo>
                  <a:pt x="4105085" y="2754139"/>
                </a:lnTo>
                <a:lnTo>
                  <a:pt x="0" y="2754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/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/>
          <p:cNvSpPr/>
          <p:nvPr/>
        </p:nvSpPr>
        <p:spPr>
          <a:xfrm>
            <a:off x="4655062" y="1457841"/>
            <a:ext cx="11301259" cy="621569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2" name="Grupo 11">
            <a:extLst>
              <a:ext uri="{FF2B5EF4-FFF2-40B4-BE49-F238E27FC236}">
                <a16:creationId xmlns:a16="http://schemas.microsoft.com/office/drawing/2014/main" id="{DE94EB4B-D581-47C3-8EA6-C2CCA69FB783}"/>
              </a:ext>
            </a:extLst>
          </p:cNvPr>
          <p:cNvGrpSpPr/>
          <p:nvPr/>
        </p:nvGrpSpPr>
        <p:grpSpPr>
          <a:xfrm>
            <a:off x="4495800" y="1022311"/>
            <a:ext cx="13948734" cy="2817638"/>
            <a:chOff x="4655062" y="1571705"/>
            <a:chExt cx="13948734" cy="2817638"/>
          </a:xfrm>
        </p:grpSpPr>
        <p:pic>
          <p:nvPicPr>
            <p:cNvPr id="13" name="Imagen 12">
              <a:extLst>
                <a:ext uri="{FF2B5EF4-FFF2-40B4-BE49-F238E27FC236}">
                  <a16:creationId xmlns:a16="http://schemas.microsoft.com/office/drawing/2014/main" id="{0E36A047-CEFC-4ECF-AD9B-C98CDE8C96AE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42104" y="1571705"/>
              <a:ext cx="3761692" cy="2817638"/>
            </a:xfrm>
            <a:prstGeom prst="rect">
              <a:avLst/>
            </a:prstGeom>
          </p:spPr>
        </p:pic>
        <p:sp>
          <p:nvSpPr>
            <p:cNvPr id="15" name="TextBox 2">
              <a:extLst>
                <a:ext uri="{FF2B5EF4-FFF2-40B4-BE49-F238E27FC236}">
                  <a16:creationId xmlns:a16="http://schemas.microsoft.com/office/drawing/2014/main" id="{7FD0D777-E906-4F05-8D7E-6D18C715F0D3}"/>
                </a:ext>
              </a:extLst>
            </p:cNvPr>
            <p:cNvSpPr txBox="1"/>
            <p:nvPr/>
          </p:nvSpPr>
          <p:spPr>
            <a:xfrm>
              <a:off x="4655062" y="2655048"/>
              <a:ext cx="9799628" cy="11695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s-ES" sz="3600" dirty="0">
                  <a:solidFill>
                    <a:srgbClr val="000000"/>
                  </a:solidFill>
                  <a:latin typeface="Gagalin"/>
                  <a:ea typeface="Gagalin"/>
                  <a:cs typeface="Gagalin"/>
                  <a:sym typeface="Gagalin"/>
                </a:rPr>
                <a:t>Contexto nacional de los Servicios sociales. </a:t>
              </a:r>
            </a:p>
            <a:p>
              <a:pPr lvl="0" algn="ctr">
                <a:spcBef>
                  <a:spcPct val="0"/>
                </a:spcBef>
              </a:pPr>
              <a:r>
                <a:rPr lang="es-ES" sz="4000" i="1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“Informe modernización de los Servicios sociales en España”.- </a:t>
              </a:r>
              <a:r>
                <a:rPr lang="es-ES" sz="4000" i="1" cap="all" dirty="0" err="1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ocde</a:t>
              </a:r>
              <a:r>
                <a:rPr lang="es-ES" sz="4000" cap="all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 </a:t>
              </a:r>
              <a:endParaRPr lang="es-ES" sz="36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endParaRPr>
            </a:p>
          </p:txBody>
        </p:sp>
      </p:grpSp>
      <p:sp>
        <p:nvSpPr>
          <p:cNvPr id="18" name="Rectángulo 17">
            <a:extLst>
              <a:ext uri="{FF2B5EF4-FFF2-40B4-BE49-F238E27FC236}">
                <a16:creationId xmlns:a16="http://schemas.microsoft.com/office/drawing/2014/main" id="{03E7BD2E-8251-4DE3-B8C5-F6397948EC54}"/>
              </a:ext>
            </a:extLst>
          </p:cNvPr>
          <p:cNvSpPr/>
          <p:nvPr/>
        </p:nvSpPr>
        <p:spPr>
          <a:xfrm>
            <a:off x="4867335" y="3453132"/>
            <a:ext cx="11668584" cy="646331"/>
          </a:xfrm>
          <a:prstGeom prst="rect">
            <a:avLst/>
          </a:prstGeom>
          <a:noFill/>
          <a:scene3d>
            <a:camera prst="perspectiveRight"/>
            <a:lightRig rig="threePt" dir="t"/>
          </a:scene3d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s-ES" sz="3600" dirty="0">
                <a:solidFill>
                  <a:srgbClr val="0070C0"/>
                </a:solidFill>
                <a:latin typeface="Gagalin"/>
              </a:rPr>
              <a:t>2. ORGANIZAR los servicios sociales</a:t>
            </a:r>
          </a:p>
        </p:txBody>
      </p:sp>
    </p:spTree>
    <p:extLst>
      <p:ext uri="{BB962C8B-B14F-4D97-AF65-F5344CB8AC3E}">
        <p14:creationId xmlns:p14="http://schemas.microsoft.com/office/powerpoint/2010/main" val="3895344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CC4565-1046-7B55-11F0-3B0E0B2D30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893D5249-84BE-B472-B31D-A07CDFF61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78174"/>
            <a:ext cx="18288000" cy="6307541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8A3BD17E-4F79-1FDA-D49B-95D5D2A48D1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40385238"/>
              </p:ext>
            </p:extLst>
          </p:nvPr>
        </p:nvGraphicFramePr>
        <p:xfrm>
          <a:off x="8305800" y="4076700"/>
          <a:ext cx="9436436" cy="660901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575FD079-120A-539D-8E9B-91898F43A56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759897773"/>
              </p:ext>
            </p:extLst>
          </p:nvPr>
        </p:nvGraphicFramePr>
        <p:xfrm>
          <a:off x="545764" y="3918953"/>
          <a:ext cx="7162800" cy="620354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reeform 3">
            <a:extLst>
              <a:ext uri="{FF2B5EF4-FFF2-40B4-BE49-F238E27FC236}">
                <a16:creationId xmlns:a16="http://schemas.microsoft.com/office/drawing/2014/main" id="{690EBBBC-E079-7F24-A0C5-74EFE53B1B2E}"/>
              </a:ext>
            </a:extLst>
          </p:cNvPr>
          <p:cNvSpPr/>
          <p:nvPr/>
        </p:nvSpPr>
        <p:spPr>
          <a:xfrm rot="1083205">
            <a:off x="7160070" y="4169056"/>
            <a:ext cx="4105085" cy="2754139"/>
          </a:xfrm>
          <a:custGeom>
            <a:avLst/>
            <a:gdLst/>
            <a:ahLst/>
            <a:cxnLst/>
            <a:rect l="l" t="t" r="r" b="b"/>
            <a:pathLst>
              <a:path w="4105085" h="2754139">
                <a:moveTo>
                  <a:pt x="0" y="0"/>
                </a:moveTo>
                <a:lnTo>
                  <a:pt x="4105085" y="0"/>
                </a:lnTo>
                <a:lnTo>
                  <a:pt x="4105085" y="2754139"/>
                </a:lnTo>
                <a:lnTo>
                  <a:pt x="0" y="2754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70E62A73-88E0-69FF-CA24-B520C5030BFB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A8F1D032-4886-863B-5DF3-7554FC7CAF41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3FBBB59-D69D-2250-6846-7EE4893138D3}"/>
              </a:ext>
            </a:extLst>
          </p:cNvPr>
          <p:cNvSpPr/>
          <p:nvPr/>
        </p:nvSpPr>
        <p:spPr>
          <a:xfrm>
            <a:off x="4936006" y="1367002"/>
            <a:ext cx="11301259" cy="489974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B2A559B-ABF3-4AFD-B33C-8F5C30B58CFF}"/>
              </a:ext>
            </a:extLst>
          </p:cNvPr>
          <p:cNvGrpSpPr/>
          <p:nvPr/>
        </p:nvGrpSpPr>
        <p:grpSpPr>
          <a:xfrm>
            <a:off x="4709978" y="1571705"/>
            <a:ext cx="13893818" cy="2877623"/>
            <a:chOff x="4709978" y="1571705"/>
            <a:chExt cx="13893818" cy="2877623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52268E9-C5A5-41EC-B390-9FC50F1F1ABF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42104" y="1571705"/>
              <a:ext cx="3761692" cy="2817638"/>
            </a:xfrm>
            <a:prstGeom prst="rect">
              <a:avLst/>
            </a:prstGeom>
          </p:spPr>
        </p:pic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9E470432-2B59-4C78-9DD3-628CF75F813D}"/>
                </a:ext>
              </a:extLst>
            </p:cNvPr>
            <p:cNvSpPr txBox="1"/>
            <p:nvPr/>
          </p:nvSpPr>
          <p:spPr>
            <a:xfrm>
              <a:off x="4709978" y="2653453"/>
              <a:ext cx="9799628" cy="11695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s-ES" sz="3600" dirty="0">
                  <a:solidFill>
                    <a:srgbClr val="000000"/>
                  </a:solidFill>
                  <a:latin typeface="Gagalin"/>
                  <a:ea typeface="Gagalin"/>
                  <a:cs typeface="Gagalin"/>
                  <a:sym typeface="Gagalin"/>
                </a:rPr>
                <a:t>Contexto nacional de los Servicios sociales. </a:t>
              </a:r>
            </a:p>
            <a:p>
              <a:pPr lvl="0" algn="ctr">
                <a:spcBef>
                  <a:spcPct val="0"/>
                </a:spcBef>
              </a:pPr>
              <a:r>
                <a:rPr lang="es-ES" sz="4000" i="1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“Informe modernización de los Servicios sociales en España”.- </a:t>
              </a:r>
              <a:r>
                <a:rPr lang="es-ES" sz="4000" i="1" cap="all" dirty="0" err="1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ocde</a:t>
              </a:r>
              <a:r>
                <a:rPr lang="es-ES" sz="4000" cap="all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 </a:t>
              </a:r>
              <a:endParaRPr lang="es-ES" sz="36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endParaRPr>
            </a:p>
          </p:txBody>
        </p: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C55E8822-0FC5-42F0-A468-13196E0C2CEB}"/>
                </a:ext>
              </a:extLst>
            </p:cNvPr>
            <p:cNvSpPr txBox="1"/>
            <p:nvPr/>
          </p:nvSpPr>
          <p:spPr>
            <a:xfrm>
              <a:off x="6093301" y="1978073"/>
              <a:ext cx="7723601" cy="600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799"/>
                </a:lnSpc>
                <a:spcBef>
                  <a:spcPct val="0"/>
                </a:spcBef>
              </a:pPr>
              <a:r>
                <a:rPr lang="en-US" sz="3999" dirty="0">
                  <a:solidFill>
                    <a:srgbClr val="737986"/>
                  </a:solidFill>
                  <a:latin typeface="Archivo Black"/>
                  <a:ea typeface="Archivo Black"/>
                  <a:cs typeface="Archivo Black"/>
                  <a:sym typeface="Archivo Black"/>
                </a:rPr>
                <a:t> ¿DE DÓNDE PARTIMOS?</a:t>
              </a: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3731BBAE-CFB0-476F-88BB-48E3B798B2C2}"/>
                </a:ext>
              </a:extLst>
            </p:cNvPr>
            <p:cNvSpPr/>
            <p:nvPr/>
          </p:nvSpPr>
          <p:spPr>
            <a:xfrm>
              <a:off x="4922520" y="3802997"/>
              <a:ext cx="10525584" cy="646331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dirty="0">
                  <a:solidFill>
                    <a:srgbClr val="0070C0"/>
                  </a:solidFill>
                  <a:latin typeface="Gagalin"/>
                </a:rPr>
                <a:t>3. Mejorar la calidad de los servicios sociales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8114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D7122A9-A89C-57D9-1E84-4E22826FD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n 9">
            <a:extLst>
              <a:ext uri="{FF2B5EF4-FFF2-40B4-BE49-F238E27FC236}">
                <a16:creationId xmlns:a16="http://schemas.microsoft.com/office/drawing/2014/main" id="{4E452909-7F30-181A-5278-B0CEE3471B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81723"/>
            <a:ext cx="18288000" cy="6066235"/>
          </a:xfrm>
          <a:prstGeom prst="rect">
            <a:avLst/>
          </a:prstGeom>
        </p:spPr>
      </p:pic>
      <p:graphicFrame>
        <p:nvGraphicFramePr>
          <p:cNvPr id="14" name="Diagrama 13">
            <a:extLst>
              <a:ext uri="{FF2B5EF4-FFF2-40B4-BE49-F238E27FC236}">
                <a16:creationId xmlns:a16="http://schemas.microsoft.com/office/drawing/2014/main" id="{84712C90-B3A5-7644-B78A-106D6D9316D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40929297"/>
              </p:ext>
            </p:extLst>
          </p:nvPr>
        </p:nvGraphicFramePr>
        <p:xfrm>
          <a:off x="9348858" y="5557396"/>
          <a:ext cx="8393378" cy="433281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4" name="Diagrama 3">
            <a:extLst>
              <a:ext uri="{FF2B5EF4-FFF2-40B4-BE49-F238E27FC236}">
                <a16:creationId xmlns:a16="http://schemas.microsoft.com/office/drawing/2014/main" id="{16C000CD-6A40-6870-CA8E-2E7D47B816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45128064"/>
              </p:ext>
            </p:extLst>
          </p:nvPr>
        </p:nvGraphicFramePr>
        <p:xfrm>
          <a:off x="545764" y="4919660"/>
          <a:ext cx="8369636" cy="52028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Freeform 3">
            <a:extLst>
              <a:ext uri="{FF2B5EF4-FFF2-40B4-BE49-F238E27FC236}">
                <a16:creationId xmlns:a16="http://schemas.microsoft.com/office/drawing/2014/main" id="{961ACB98-294B-41D8-EC77-22D27A086ED7}"/>
              </a:ext>
            </a:extLst>
          </p:cNvPr>
          <p:cNvSpPr/>
          <p:nvPr/>
        </p:nvSpPr>
        <p:spPr>
          <a:xfrm rot="1400216">
            <a:off x="7439539" y="5116836"/>
            <a:ext cx="3267520" cy="2113684"/>
          </a:xfrm>
          <a:custGeom>
            <a:avLst/>
            <a:gdLst/>
            <a:ahLst/>
            <a:cxnLst/>
            <a:rect l="l" t="t" r="r" b="b"/>
            <a:pathLst>
              <a:path w="4105085" h="2754139">
                <a:moveTo>
                  <a:pt x="0" y="0"/>
                </a:moveTo>
                <a:lnTo>
                  <a:pt x="4105085" y="0"/>
                </a:lnTo>
                <a:lnTo>
                  <a:pt x="4105085" y="2754139"/>
                </a:lnTo>
                <a:lnTo>
                  <a:pt x="0" y="2754139"/>
                </a:lnTo>
                <a:lnTo>
                  <a:pt x="0" y="0"/>
                </a:lnTo>
                <a:close/>
              </a:path>
            </a:pathLst>
          </a:custGeom>
          <a:blipFill>
            <a:blip r:embed="rId13">
              <a:extLs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36664A5D-919D-CEC9-D397-6D772F10B062}"/>
              </a:ext>
            </a:extLst>
          </p:cNvPr>
          <p:cNvSpPr txBox="1"/>
          <p:nvPr/>
        </p:nvSpPr>
        <p:spPr>
          <a:xfrm>
            <a:off x="3324908" y="762797"/>
            <a:ext cx="13790168" cy="6042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i="0" u="none" strike="noStrike" kern="1200" cap="none" spc="0" normalizeH="0" baseline="0" noProof="0" dirty="0">
                <a:ln>
                  <a:noFill/>
                </a:ln>
                <a:solidFill>
                  <a:srgbClr val="1800AD"/>
                </a:solidFill>
                <a:effectLst/>
                <a:uLnTx/>
                <a:uFillTx/>
                <a:latin typeface="Archivo Black"/>
                <a:ea typeface="Archivo Black"/>
                <a:cs typeface="Archivo Black"/>
                <a:sym typeface="Archivo Black"/>
              </a:rPr>
              <a:t>DIRECCIÓN GENERAL DE ACCIÓN SOCIAL. 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C7829DFB-A050-FB1D-C746-119822D46F3F}"/>
              </a:ext>
            </a:extLst>
          </p:cNvPr>
          <p:cNvSpPr/>
          <p:nvPr/>
        </p:nvSpPr>
        <p:spPr>
          <a:xfrm>
            <a:off x="473171" y="277876"/>
            <a:ext cx="2564845" cy="1651934"/>
          </a:xfrm>
          <a:custGeom>
            <a:avLst/>
            <a:gdLst/>
            <a:ahLst/>
            <a:cxnLst/>
            <a:rect l="l" t="t" r="r" b="b"/>
            <a:pathLst>
              <a:path w="2564845" h="1651934">
                <a:moveTo>
                  <a:pt x="0" y="0"/>
                </a:moveTo>
                <a:lnTo>
                  <a:pt x="2564846" y="0"/>
                </a:lnTo>
                <a:lnTo>
                  <a:pt x="2564846" y="1651934"/>
                </a:lnTo>
                <a:lnTo>
                  <a:pt x="0" y="165193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587E51B-F9C3-BCB6-2F89-BB0E739343A6}"/>
              </a:ext>
            </a:extLst>
          </p:cNvPr>
          <p:cNvSpPr/>
          <p:nvPr/>
        </p:nvSpPr>
        <p:spPr>
          <a:xfrm>
            <a:off x="4936006" y="1367002"/>
            <a:ext cx="11301259" cy="489974"/>
          </a:xfrm>
          <a:custGeom>
            <a:avLst/>
            <a:gdLst/>
            <a:ahLst/>
            <a:cxnLst/>
            <a:rect l="l" t="t" r="r" b="b"/>
            <a:pathLst>
              <a:path w="11301259" h="621569">
                <a:moveTo>
                  <a:pt x="0" y="0"/>
                </a:moveTo>
                <a:lnTo>
                  <a:pt x="11301259" y="0"/>
                </a:lnTo>
                <a:lnTo>
                  <a:pt x="11301259" y="621569"/>
                </a:lnTo>
                <a:lnTo>
                  <a:pt x="0" y="621569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13" name="Grupo 12">
            <a:extLst>
              <a:ext uri="{FF2B5EF4-FFF2-40B4-BE49-F238E27FC236}">
                <a16:creationId xmlns:a16="http://schemas.microsoft.com/office/drawing/2014/main" id="{8D5C5FB7-6B20-4F34-A36F-BD27B32EC9E7}"/>
              </a:ext>
            </a:extLst>
          </p:cNvPr>
          <p:cNvGrpSpPr/>
          <p:nvPr/>
        </p:nvGrpSpPr>
        <p:grpSpPr>
          <a:xfrm>
            <a:off x="4709978" y="1571705"/>
            <a:ext cx="13893818" cy="2877623"/>
            <a:chOff x="4709978" y="1571705"/>
            <a:chExt cx="13893818" cy="2877623"/>
          </a:xfrm>
        </p:grpSpPr>
        <p:pic>
          <p:nvPicPr>
            <p:cNvPr id="15" name="Imagen 14">
              <a:extLst>
                <a:ext uri="{FF2B5EF4-FFF2-40B4-BE49-F238E27FC236}">
                  <a16:creationId xmlns:a16="http://schemas.microsoft.com/office/drawing/2014/main" id="{DE39A791-6EC5-4D79-9558-0E01601D4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1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42104" y="1571705"/>
              <a:ext cx="3761692" cy="2817638"/>
            </a:xfrm>
            <a:prstGeom prst="rect">
              <a:avLst/>
            </a:prstGeom>
          </p:spPr>
        </p:pic>
        <p:sp>
          <p:nvSpPr>
            <p:cNvPr id="16" name="TextBox 2">
              <a:extLst>
                <a:ext uri="{FF2B5EF4-FFF2-40B4-BE49-F238E27FC236}">
                  <a16:creationId xmlns:a16="http://schemas.microsoft.com/office/drawing/2014/main" id="{F3D96B19-A567-4685-93B8-2664984F4243}"/>
                </a:ext>
              </a:extLst>
            </p:cNvPr>
            <p:cNvSpPr txBox="1"/>
            <p:nvPr/>
          </p:nvSpPr>
          <p:spPr>
            <a:xfrm>
              <a:off x="4709978" y="2653453"/>
              <a:ext cx="9799628" cy="1169551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marL="0" lvl="0" indent="0" algn="ctr">
                <a:spcBef>
                  <a:spcPct val="0"/>
                </a:spcBef>
              </a:pPr>
              <a:r>
                <a:rPr lang="es-ES" sz="3600" dirty="0">
                  <a:solidFill>
                    <a:srgbClr val="000000"/>
                  </a:solidFill>
                  <a:latin typeface="Gagalin"/>
                  <a:ea typeface="Gagalin"/>
                  <a:cs typeface="Gagalin"/>
                  <a:sym typeface="Gagalin"/>
                </a:rPr>
                <a:t>Contexto nacional de los Servicios sociales. </a:t>
              </a:r>
            </a:p>
            <a:p>
              <a:pPr lvl="0" algn="ctr">
                <a:spcBef>
                  <a:spcPct val="0"/>
                </a:spcBef>
              </a:pPr>
              <a:r>
                <a:rPr lang="es-ES" sz="4000" i="1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“Informe modernización de los Servicios sociales en España”.- </a:t>
              </a:r>
              <a:r>
                <a:rPr lang="es-ES" sz="4000" i="1" cap="all" dirty="0" err="1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ocde</a:t>
              </a:r>
              <a:r>
                <a:rPr lang="es-ES" sz="4000" cap="all" dirty="0">
                  <a:solidFill>
                    <a:srgbClr val="000000"/>
                  </a:solidFill>
                  <a:latin typeface="Angsana New" panose="02020603050405020304" pitchFamily="18" charset="-34"/>
                  <a:ea typeface="Gagalin"/>
                  <a:cs typeface="Angsana New" panose="02020603050405020304" pitchFamily="18" charset="-34"/>
                  <a:sym typeface="Gagalin"/>
                </a:rPr>
                <a:t> </a:t>
              </a:r>
              <a:endParaRPr lang="es-ES" sz="3600" cap="all" dirty="0">
                <a:solidFill>
                  <a:srgbClr val="000000"/>
                </a:solidFill>
                <a:latin typeface="Angsana New" panose="02020603050405020304" pitchFamily="18" charset="-34"/>
                <a:ea typeface="Gagalin"/>
                <a:cs typeface="Angsana New" panose="02020603050405020304" pitchFamily="18" charset="-34"/>
                <a:sym typeface="Gagalin"/>
              </a:endParaRPr>
            </a:p>
          </p:txBody>
        </p:sp>
        <p:sp>
          <p:nvSpPr>
            <p:cNvPr id="17" name="TextBox 8">
              <a:extLst>
                <a:ext uri="{FF2B5EF4-FFF2-40B4-BE49-F238E27FC236}">
                  <a16:creationId xmlns:a16="http://schemas.microsoft.com/office/drawing/2014/main" id="{0571C4BD-30D5-4CFF-AFE1-791E67FB354F}"/>
                </a:ext>
              </a:extLst>
            </p:cNvPr>
            <p:cNvSpPr txBox="1"/>
            <p:nvPr/>
          </p:nvSpPr>
          <p:spPr>
            <a:xfrm>
              <a:off x="6093301" y="1978073"/>
              <a:ext cx="7723601" cy="600096"/>
            </a:xfrm>
            <a:prstGeom prst="rect">
              <a:avLst/>
            </a:prstGeom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lnSpc>
                  <a:spcPts val="4799"/>
                </a:lnSpc>
                <a:spcBef>
                  <a:spcPct val="0"/>
                </a:spcBef>
              </a:pPr>
              <a:r>
                <a:rPr lang="en-US" sz="3999" dirty="0">
                  <a:solidFill>
                    <a:srgbClr val="737986"/>
                  </a:solidFill>
                  <a:latin typeface="Archivo Black"/>
                  <a:ea typeface="Archivo Black"/>
                  <a:cs typeface="Archivo Black"/>
                  <a:sym typeface="Archivo Black"/>
                </a:rPr>
                <a:t> ¿DE DÓNDE PARTIMOS?</a:t>
              </a:r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id="{63FD34BA-F8D4-4E57-940D-18C72B465154}"/>
                </a:ext>
              </a:extLst>
            </p:cNvPr>
            <p:cNvSpPr/>
            <p:nvPr/>
          </p:nvSpPr>
          <p:spPr>
            <a:xfrm>
              <a:off x="4922520" y="3802997"/>
              <a:ext cx="10525584" cy="646331"/>
            </a:xfrm>
            <a:prstGeom prst="rect">
              <a:avLst/>
            </a:prstGeom>
            <a:noFill/>
            <a:scene3d>
              <a:camera prst="perspectiveRight"/>
              <a:lightRig rig="threePt" dir="t"/>
            </a:scene3d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s-ES" sz="3600" dirty="0">
                  <a:solidFill>
                    <a:srgbClr val="0070C0"/>
                  </a:solidFill>
                  <a:latin typeface="Gagalin"/>
                </a:rPr>
                <a:t>3. Mejorar la calidad de los servicios sociales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188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04254d74-345c-4a69-bf91-41d59bba39ec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9C6A780D45F70E40A1910884D4DB8BF3" ma:contentTypeVersion="12" ma:contentTypeDescription="Crear nuevo documento." ma:contentTypeScope="" ma:versionID="ab909b22f64560f4c8b882af557c1ab0">
  <xsd:schema xmlns:xsd="http://www.w3.org/2001/XMLSchema" xmlns:xs="http://www.w3.org/2001/XMLSchema" xmlns:p="http://schemas.microsoft.com/office/2006/metadata/properties" xmlns:ns3="04254d74-345c-4a69-bf91-41d59bba39ec" targetNamespace="http://schemas.microsoft.com/office/2006/metadata/properties" ma:root="true" ma:fieldsID="b99ef7d05adff819e5aec65f4a9da02e" ns3:_="">
    <xsd:import namespace="04254d74-345c-4a69-bf91-41d59bba39ec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_activity" minOccurs="0"/>
                <xsd:element ref="ns3:MediaServiceSearchProperties" minOccurs="0"/>
                <xsd:element ref="ns3:MediaServiceSystemTag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OCR" minOccurs="0"/>
                <xsd:element ref="ns3:MediaServiceDateTaken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4254d74-345c-4a69-bf91-41d59bba39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1" nillable="true" ma:displayName="_activity" ma:hidden="true" ma:internalName="_activity">
      <xsd:simpleType>
        <xsd:restriction base="dms:Note"/>
      </xsd:simpleType>
    </xsd:element>
    <xsd:element name="MediaServiceSearchProperties" ma:index="1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SystemTags" ma:index="13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9" nillable="true" ma:displayName="Location" ma:indexed="true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E6D6D64-2463-4336-92D9-8DB60C3850B9}">
  <ds:schemaRefs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04254d74-345c-4a69-bf91-41d59bba39ec"/>
    <ds:schemaRef ds:uri="http://schemas.microsoft.com/office/2006/metadata/properties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76E0F79C-DF63-4BC9-97F7-02E0FD32AE6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5F0D557-8C50-4BBF-94B5-CEFB328A630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4254d74-345c-4a69-bf91-41d59bba39e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2964</TotalTime>
  <Words>3015</Words>
  <Application>Microsoft Office PowerPoint</Application>
  <PresentationFormat>Personalizado</PresentationFormat>
  <Paragraphs>402</Paragraphs>
  <Slides>40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63" baseType="lpstr">
      <vt:lpstr>Aptos Display</vt:lpstr>
      <vt:lpstr>Archivo Black</vt:lpstr>
      <vt:lpstr>Garamond</vt:lpstr>
      <vt:lpstr>Skeena</vt:lpstr>
      <vt:lpstr>Bahnschrift</vt:lpstr>
      <vt:lpstr>Aharoni</vt:lpstr>
      <vt:lpstr>Aptos Narrow</vt:lpstr>
      <vt:lpstr>Angsana New</vt:lpstr>
      <vt:lpstr>Arial</vt:lpstr>
      <vt:lpstr>Abadi</vt:lpstr>
      <vt:lpstr>Gagalin</vt:lpstr>
      <vt:lpstr>Google Sans</vt:lpstr>
      <vt:lpstr>Pathway Gothic One</vt:lpstr>
      <vt:lpstr>Wingdings</vt:lpstr>
      <vt:lpstr>Arial Narrow</vt:lpstr>
      <vt:lpstr>Aptos</vt:lpstr>
      <vt:lpstr>Century Gothic</vt:lpstr>
      <vt:lpstr>Abril Fatface</vt:lpstr>
      <vt:lpstr>Calibri</vt:lpstr>
      <vt:lpstr>Britannic Bold</vt:lpstr>
      <vt:lpstr>Franklin Gothic Heavy</vt:lpstr>
      <vt:lpstr>Merriweather Bold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dirección general de acción social</dc:title>
  <dc:creator>Usuario</dc:creator>
  <cp:lastModifiedBy>Maria Jesus Real Pascual</cp:lastModifiedBy>
  <cp:revision>127</cp:revision>
  <cp:lastPrinted>2025-09-22T06:37:36Z</cp:lastPrinted>
  <dcterms:created xsi:type="dcterms:W3CDTF">2006-08-16T00:00:00Z</dcterms:created>
  <dcterms:modified xsi:type="dcterms:W3CDTF">2025-10-07T12:24:52Z</dcterms:modified>
  <dc:identifier>DAGzDjMtHKo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0x0101009C6A780D45F70E40A1910884D4DB8BF3</vt:lpwstr>
  </property>
</Properties>
</file>